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gif" ContentType="image/gif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sldIdLst>
    <p:sldId id="327" r:id="rId2"/>
    <p:sldId id="435" r:id="rId3"/>
    <p:sldId id="436" r:id="rId4"/>
    <p:sldId id="428" r:id="rId5"/>
    <p:sldId id="481" r:id="rId6"/>
    <p:sldId id="490" r:id="rId7"/>
    <p:sldId id="493" r:id="rId8"/>
    <p:sldId id="494" r:id="rId9"/>
    <p:sldId id="496" r:id="rId10"/>
    <p:sldId id="495" r:id="rId11"/>
    <p:sldId id="484" r:id="rId12"/>
    <p:sldId id="479" r:id="rId13"/>
    <p:sldId id="497" r:id="rId14"/>
    <p:sldId id="498" r:id="rId15"/>
    <p:sldId id="482" r:id="rId16"/>
    <p:sldId id="488" r:id="rId17"/>
    <p:sldId id="480" r:id="rId18"/>
    <p:sldId id="439" r:id="rId19"/>
    <p:sldId id="440" r:id="rId20"/>
    <p:sldId id="441" r:id="rId21"/>
    <p:sldId id="442" r:id="rId22"/>
    <p:sldId id="430" r:id="rId23"/>
    <p:sldId id="485" r:id="rId24"/>
    <p:sldId id="486" r:id="rId25"/>
    <p:sldId id="487" r:id="rId26"/>
    <p:sldId id="443" r:id="rId27"/>
    <p:sldId id="444" r:id="rId28"/>
    <p:sldId id="446" r:id="rId29"/>
    <p:sldId id="447" r:id="rId30"/>
    <p:sldId id="445" r:id="rId31"/>
    <p:sldId id="431" r:id="rId32"/>
    <p:sldId id="449" r:id="rId33"/>
    <p:sldId id="450" r:id="rId34"/>
    <p:sldId id="452" r:id="rId35"/>
    <p:sldId id="457" r:id="rId36"/>
    <p:sldId id="453" r:id="rId37"/>
    <p:sldId id="454" r:id="rId38"/>
    <p:sldId id="455" r:id="rId39"/>
    <p:sldId id="456" r:id="rId40"/>
    <p:sldId id="458" r:id="rId41"/>
    <p:sldId id="459" r:id="rId42"/>
    <p:sldId id="460" r:id="rId43"/>
    <p:sldId id="461" r:id="rId44"/>
    <p:sldId id="465" r:id="rId45"/>
    <p:sldId id="504" r:id="rId46"/>
    <p:sldId id="502" r:id="rId47"/>
    <p:sldId id="464" r:id="rId48"/>
    <p:sldId id="463" r:id="rId49"/>
    <p:sldId id="472" r:id="rId50"/>
    <p:sldId id="478" r:id="rId51"/>
    <p:sldId id="462" r:id="rId52"/>
    <p:sldId id="466" r:id="rId53"/>
    <p:sldId id="473" r:id="rId54"/>
    <p:sldId id="467" r:id="rId55"/>
    <p:sldId id="468" r:id="rId56"/>
    <p:sldId id="470" r:id="rId57"/>
    <p:sldId id="471" r:id="rId58"/>
    <p:sldId id="499" r:id="rId59"/>
    <p:sldId id="501" r:id="rId60"/>
    <p:sldId id="503" r:id="rId61"/>
    <p:sldId id="505" r:id="rId62"/>
    <p:sldId id="508" r:id="rId63"/>
    <p:sldId id="506" r:id="rId64"/>
    <p:sldId id="509" r:id="rId65"/>
    <p:sldId id="426" r:id="rId66"/>
    <p:sldId id="507" r:id="rId67"/>
    <p:sldId id="386" r:id="rId68"/>
    <p:sldId id="424" r:id="rId6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2263"/>
    <a:srgbClr val="11181A"/>
    <a:srgbClr val="FFE665"/>
    <a:srgbClr val="8AD8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29"/>
    <p:restoredTop sz="82493"/>
  </p:normalViewPr>
  <p:slideViewPr>
    <p:cSldViewPr snapToGrid="0" snapToObjects="1">
      <p:cViewPr>
        <p:scale>
          <a:sx n="80" d="100"/>
          <a:sy n="80" d="100"/>
        </p:scale>
        <p:origin x="800" y="4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notesMaster" Target="notesMasters/notesMaster1.xml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603E4-561B-5A4B-8F24-EFD4F9072BF4}" type="datetimeFigureOut">
              <a:rPr lang="en-US" smtClean="0"/>
              <a:t>7/2/17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95E2B-2CC3-E84A-85F5-4F6043410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72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4149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13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Ask them what they think</a:t>
            </a:r>
            <a:r>
              <a:rPr lang="en-US" baseline="0" dirty="0" smtClean="0"/>
              <a:t> the difference is between the two types of loops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500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14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Ask them what they think</a:t>
            </a:r>
            <a:r>
              <a:rPr lang="en-US" baseline="0" dirty="0" smtClean="0"/>
              <a:t> the difference is between the two types of loops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861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431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Sey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”shay”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709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Sey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”shay”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706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Sey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”shay”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2689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9767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05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26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He looks like an old </a:t>
            </a:r>
            <a:r>
              <a:rPr lang="en-US" dirty="0" err="1" smtClean="0"/>
              <a:t>machintosh</a:t>
            </a:r>
            <a:r>
              <a:rPr lang="en-US" dirty="0" smtClean="0"/>
              <a:t> machine.</a:t>
            </a:r>
          </a:p>
          <a:p>
            <a:r>
              <a:rPr lang="en-US" dirty="0" err="1" smtClean="0"/>
              <a:t>Hes</a:t>
            </a:r>
            <a:r>
              <a:rPr lang="en-US" dirty="0" smtClean="0"/>
              <a:t> got legs… one sticks out the back. That</a:t>
            </a:r>
            <a:r>
              <a:rPr lang="fr-FR" dirty="0" smtClean="0"/>
              <a:t>’</a:t>
            </a:r>
            <a:r>
              <a:rPr lang="en-US" dirty="0" smtClean="0"/>
              <a:t>s just the way it 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2631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27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372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889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C0E863-6ABF-534E-BF7A-85A06282B3F4}" type="slidenum">
              <a:rPr lang="en-US"/>
              <a:pPr/>
              <a:t>32</a:t>
            </a:fld>
            <a:endParaRPr lang="en-US"/>
          </a:p>
        </p:txBody>
      </p:sp>
      <p:sp>
        <p:nvSpPr>
          <p:cNvPr id="5048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9265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674AD8-4D91-E946-8C22-E3C257E738AC}" type="slidenum">
              <a:rPr lang="en-US">
                <a:latin typeface="Times New Roman" pitchFamily="1" charset="0"/>
              </a:rPr>
              <a:pPr/>
              <a:t>35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46388" y="533400"/>
            <a:ext cx="3454400" cy="2590800"/>
          </a:xfrm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7473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326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411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Type name</a:t>
            </a:r>
            <a:r>
              <a:rPr lang="en-US" baseline="0" dirty="0" smtClean="0"/>
              <a:t> =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011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674AD8-4D91-E946-8C22-E3C257E738AC}" type="slidenum">
              <a:rPr lang="en-US">
                <a:latin typeface="Times New Roman" pitchFamily="1" charset="0"/>
              </a:rPr>
              <a:pPr/>
              <a:t>48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46388" y="533400"/>
            <a:ext cx="3454400" cy="2590800"/>
          </a:xfrm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9493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674AD8-4D91-E946-8C22-E3C257E738AC}" type="slidenum">
              <a:rPr lang="en-US">
                <a:latin typeface="Times New Roman" pitchFamily="1" charset="0"/>
              </a:rPr>
              <a:pPr/>
              <a:t>49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46388" y="533400"/>
            <a:ext cx="3454400" cy="2590800"/>
          </a:xfrm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9999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699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5546E4-8251-A04B-865B-219A33B286A9}" type="slidenum">
              <a:rPr lang="en-US"/>
              <a:pPr/>
              <a:t>56</a:t>
            </a:fld>
            <a:endParaRPr lang="en-US"/>
          </a:p>
        </p:txBody>
      </p:sp>
      <p:sp>
        <p:nvSpPr>
          <p:cNvPr id="5068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8713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68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3179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0787BF-E2D1-B040-92DB-4B8A4814EDCC}" type="slidenum">
              <a:rPr lang="en-US"/>
              <a:pPr/>
              <a:t>57</a:t>
            </a:fld>
            <a:endParaRPr lang="en-US"/>
          </a:p>
        </p:txBody>
      </p:sp>
      <p:sp>
        <p:nvSpPr>
          <p:cNvPr id="5089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8713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961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169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34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674AD8-4D91-E946-8C22-E3C257E738AC}" type="slidenum">
              <a:rPr lang="en-US">
                <a:latin typeface="Times New Roman" pitchFamily="1" charset="0"/>
              </a:rPr>
              <a:pPr/>
              <a:t>60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846388" y="533400"/>
            <a:ext cx="3454400" cy="2590800"/>
          </a:xfrm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9446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2C7D37-D92C-0D48-9DBD-407E1F3838C8}" type="slidenum">
              <a:rPr lang="en-US"/>
              <a:pPr/>
              <a:t>67</a:t>
            </a:fld>
            <a:endParaRPr lang="en-US"/>
          </a:p>
        </p:txBody>
      </p:sp>
      <p:sp>
        <p:nvSpPr>
          <p:cNvPr id="4505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30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25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90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26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95E2B-2CC3-E84A-85F5-4F604341098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960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206043-85BE-C94B-8CA2-FE12BF3AC477}" type="slidenum">
              <a:rPr lang="en-US"/>
              <a:pPr/>
              <a:t>12</a:t>
            </a:fld>
            <a:endParaRPr lang="en-US"/>
          </a:p>
        </p:txBody>
      </p:sp>
      <p:sp>
        <p:nvSpPr>
          <p:cNvPr id="501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/>
              <a:t>Ask them what they think</a:t>
            </a:r>
            <a:r>
              <a:rPr lang="en-US" baseline="0" dirty="0" smtClean="0"/>
              <a:t> the difference is between the two types of loops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440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89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60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916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D22D-62C3-4F29-8493-06C9B0E7A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790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94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42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13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767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82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018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88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D60D-23B6-EB47-BF4C-253168C6FD84}" type="datetimeFigureOut">
              <a:rPr lang="en-US" smtClean="0"/>
              <a:t>7/2/17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67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8D60D-23B6-EB47-BF4C-253168C6FD84}" type="datetimeFigureOut">
              <a:rPr lang="en-US" smtClean="0"/>
              <a:t>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27D0B-9127-D742-A656-6052E3AD4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212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gi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0.tiff"/><Relationship Id="rId5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gi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7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Relationship Id="rId3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tiff"/><Relationship Id="rId3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4" Type="http://schemas.openxmlformats.org/officeDocument/2006/relationships/image" Target="../media/image4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tif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tiff"/><Relationship Id="rId3" Type="http://schemas.openxmlformats.org/officeDocument/2006/relationships/image" Target="../media/image49.tif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2" y="-1"/>
            <a:ext cx="9334501" cy="7467601"/>
          </a:xfrm>
          <a:prstGeom prst="rect">
            <a:avLst/>
          </a:prstGeom>
        </p:spPr>
      </p:pic>
      <p:pic>
        <p:nvPicPr>
          <p:cNvPr id="1028" name="Picture 4" descr="C:\Users\Chris\University\Teaching\cs221\WWW\slides\img\stanford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2383383" cy="237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Variables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9699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How Java works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2069919"/>
            <a:ext cx="8229600" cy="986922"/>
          </a:xfrm>
        </p:spPr>
        <p:txBody>
          <a:bodyPr>
            <a:normAutofit fontScale="92500"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 smtClean="0"/>
              <a:t>Java: I hate it when you mix </a:t>
            </a:r>
            <a:r>
              <a:rPr lang="en-US" b="1" dirty="0" smtClean="0">
                <a:solidFill>
                  <a:srgbClr val="672263"/>
                </a:solidFill>
                <a:latin typeface="Courier" charset="0"/>
                <a:ea typeface="Courier" charset="0"/>
                <a:cs typeface="Courier" charset="0"/>
              </a:rPr>
              <a:t>semicolons</a:t>
            </a:r>
            <a:r>
              <a:rPr lang="en-US" dirty="0" smtClean="0"/>
              <a:t> and </a:t>
            </a:r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dirty="0"/>
              <a:t>	</a:t>
            </a:r>
            <a:r>
              <a:rPr lang="en-US" b="1" dirty="0" smtClean="0">
                <a:solidFill>
                  <a:srgbClr val="672263"/>
                </a:solidFill>
                <a:latin typeface="Courier New" charset="0"/>
                <a:ea typeface="Courier New" charset="0"/>
                <a:cs typeface="Courier New" charset="0"/>
              </a:rPr>
              <a:t>curly braces</a:t>
            </a:r>
            <a:r>
              <a:rPr lang="en-US" dirty="0">
                <a:solidFill>
                  <a:srgbClr val="672263"/>
                </a:solidFill>
              </a:rPr>
              <a:t> </a:t>
            </a:r>
            <a:r>
              <a:rPr lang="en-US" dirty="0" smtClean="0"/>
              <a:t>together.</a:t>
            </a: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5473298" y="3307169"/>
            <a:ext cx="141439" cy="25417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844843" y="3218369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int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>
                <a:latin typeface="Courier"/>
                <a:cs typeface="Courier"/>
              </a:rPr>
              <a:t> = 0; </a:t>
            </a:r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>
                <a:latin typeface="Courier"/>
                <a:cs typeface="Courier"/>
              </a:rPr>
              <a:t> &lt; </a:t>
            </a:r>
            <a:r>
              <a:rPr lang="en-US" i="1" dirty="0">
                <a:latin typeface="Courier"/>
                <a:cs typeface="Courier"/>
              </a:rPr>
              <a:t>4</a:t>
            </a:r>
            <a:r>
              <a:rPr lang="en-US" dirty="0">
                <a:latin typeface="Courier"/>
                <a:cs typeface="Courier"/>
              </a:rPr>
              <a:t>; </a:t>
            </a:r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 smtClean="0">
                <a:latin typeface="Courier"/>
                <a:cs typeface="Courier"/>
              </a:rPr>
              <a:t>++); </a:t>
            </a:r>
            <a:r>
              <a:rPr lang="en-US" dirty="0">
                <a:latin typeface="Courier"/>
                <a:cs typeface="Courier"/>
              </a:rPr>
              <a:t>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git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solaDon</a:t>
            </a:r>
            <a:r>
              <a:rPr lang="en-US" dirty="0">
                <a:latin typeface="Courier"/>
                <a:cs typeface="Courier"/>
              </a:rPr>
              <a:t>();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200" y="4991306"/>
            <a:ext cx="4676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75" lvl="1"/>
            <a:r>
              <a:rPr lang="en-US" sz="3200" dirty="0" smtClean="0">
                <a:solidFill>
                  <a:srgbClr val="FF0000"/>
                </a:solidFill>
              </a:rPr>
              <a:t>Java: Please don’t do this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860885" y="4135769"/>
            <a:ext cx="256673" cy="290024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5759116" y="3289246"/>
            <a:ext cx="256673" cy="290024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57200" y="4562356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75" lvl="1"/>
            <a:r>
              <a:rPr lang="en-US" sz="3200" dirty="0" smtClean="0">
                <a:solidFill>
                  <a:srgbClr val="FF0000"/>
                </a:solidFill>
              </a:rPr>
              <a:t>Java: Literally the worst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6843" y="6036922"/>
            <a:ext cx="797085" cy="79708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7581" y="6036921"/>
            <a:ext cx="797085" cy="79708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4666" y="6036920"/>
            <a:ext cx="797085" cy="79708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5" y="5682989"/>
            <a:ext cx="1131535" cy="113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55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/>
      <p:bldP spid="15" grpId="1"/>
      <p:bldP spid="12" grpId="0" animBg="1"/>
      <p:bldP spid="13" grpId="0" animBg="1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How Java works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156" y="1033276"/>
            <a:ext cx="5158282" cy="501459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197642" y="2716350"/>
            <a:ext cx="39463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Java: </a:t>
            </a:r>
            <a:endParaRPr lang="en-US" sz="3200" dirty="0" smtClean="0">
              <a:solidFill>
                <a:srgbClr val="FF0000"/>
              </a:solidFill>
            </a:endParaRPr>
          </a:p>
          <a:p>
            <a:pPr lvl="1"/>
            <a:r>
              <a:rPr lang="en-US" sz="3200" dirty="0" err="1" smtClean="0">
                <a:solidFill>
                  <a:srgbClr val="FF0000"/>
                </a:solidFill>
              </a:rPr>
              <a:t>Bruh</a:t>
            </a:r>
            <a:r>
              <a:rPr lang="en-US" sz="3200" dirty="0" smtClean="0">
                <a:solidFill>
                  <a:srgbClr val="FF0000"/>
                </a:solidFill>
              </a:rPr>
              <a:t>/</a:t>
            </a:r>
            <a:r>
              <a:rPr lang="en-US" sz="3200" dirty="0" err="1" smtClean="0">
                <a:solidFill>
                  <a:srgbClr val="FF0000"/>
                </a:solidFill>
              </a:rPr>
              <a:t>Gurl</a:t>
            </a:r>
            <a:r>
              <a:rPr lang="mr-IN" sz="3200" dirty="0" smtClean="0">
                <a:solidFill>
                  <a:srgbClr val="FF0000"/>
                </a:solidFill>
              </a:rPr>
              <a:t>…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97642" y="3254959"/>
            <a:ext cx="394635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3200" dirty="0" smtClean="0">
              <a:solidFill>
                <a:srgbClr val="FF0000"/>
              </a:solidFill>
            </a:endParaRPr>
          </a:p>
          <a:p>
            <a:pPr lvl="1"/>
            <a:r>
              <a:rPr lang="en-US" sz="3200" dirty="0" smtClean="0">
                <a:solidFill>
                  <a:srgbClr val="FF0000"/>
                </a:solidFill>
              </a:rPr>
              <a:t>I can’t understand nested method definitions.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26" name="Rectangle 6"/>
          <p:cNvSpPr>
            <a:spLocks noChangeArrowheads="1"/>
          </p:cNvSpPr>
          <p:nvPr/>
        </p:nvSpPr>
        <p:spPr bwMode="auto">
          <a:xfrm>
            <a:off x="2304047" y="3228249"/>
            <a:ext cx="2572754" cy="148813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8" name="Curved Connector 27"/>
          <p:cNvCxnSpPr/>
          <p:nvPr/>
        </p:nvCxnSpPr>
        <p:spPr>
          <a:xfrm rot="10800000" flipV="1">
            <a:off x="2304047" y="4716379"/>
            <a:ext cx="1770648" cy="1028156"/>
          </a:xfrm>
          <a:prstGeom prst="curvedConnector3">
            <a:avLst>
              <a:gd name="adj1" fmla="val -17044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1958447" y="5679636"/>
            <a:ext cx="330867" cy="1297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Curved Connector 30"/>
          <p:cNvCxnSpPr/>
          <p:nvPr/>
        </p:nvCxnSpPr>
        <p:spPr>
          <a:xfrm rot="10800000">
            <a:off x="2304046" y="2916583"/>
            <a:ext cx="1755916" cy="311667"/>
          </a:xfrm>
          <a:prstGeom prst="curvedConnector3">
            <a:avLst>
              <a:gd name="adj1" fmla="val -24915"/>
            </a:avLst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973178" y="2851684"/>
            <a:ext cx="330867" cy="1297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5" y="5682989"/>
            <a:ext cx="1131535" cy="113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0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 animBg="1"/>
      <p:bldP spid="30" grpId="0" animBg="1"/>
      <p:bldP spid="30" grpId="1" animBg="1"/>
      <p:bldP spid="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3550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Loops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09409" y="2063982"/>
            <a:ext cx="536096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dirty="0" smtClean="0">
                <a:latin typeface="Courier"/>
                <a:cs typeface="Courier"/>
              </a:rPr>
              <a:t> void run () {</a:t>
            </a:r>
            <a:endParaRPr lang="en-US" b="1" dirty="0" smtClean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	for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dirty="0" err="1" smtClean="0">
                <a:latin typeface="Courier"/>
                <a:cs typeface="Courier"/>
              </a:rPr>
              <a:t>int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>
                <a:latin typeface="Courier"/>
                <a:cs typeface="Courier"/>
              </a:rPr>
              <a:t> = 0; </a:t>
            </a:r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>
                <a:latin typeface="Courier"/>
                <a:cs typeface="Courier"/>
              </a:rPr>
              <a:t> &lt; </a:t>
            </a:r>
            <a:r>
              <a:rPr lang="en-US" i="1" dirty="0" smtClean="0">
                <a:latin typeface="Courier"/>
                <a:cs typeface="Courier"/>
              </a:rPr>
              <a:t>10</a:t>
            </a:r>
            <a:r>
              <a:rPr lang="en-US" dirty="0" smtClean="0">
                <a:latin typeface="Courier"/>
                <a:cs typeface="Courier"/>
              </a:rPr>
              <a:t>; </a:t>
            </a:r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 smtClean="0">
                <a:latin typeface="Courier"/>
                <a:cs typeface="Courier"/>
              </a:rPr>
              <a:t>++)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putBeeper</a:t>
            </a:r>
            <a:r>
              <a:rPr lang="en-US" dirty="0" smtClean="0">
                <a:latin typeface="Courier"/>
                <a:cs typeface="Courier"/>
              </a:rPr>
              <a:t>();</a:t>
            </a:r>
            <a:endParaRPr lang="en-US" dirty="0" smtClean="0">
              <a:solidFill>
                <a:srgbClr val="9BBB59"/>
              </a:solidFill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	}</a:t>
            </a:r>
          </a:p>
          <a:p>
            <a:endParaRPr lang="en-US" dirty="0">
              <a:latin typeface="Courier"/>
              <a:cs typeface="Courier"/>
            </a:endParaRPr>
          </a:p>
          <a:p>
            <a:endParaRPr lang="en-US" dirty="0" smtClean="0">
              <a:latin typeface="Courier"/>
              <a:cs typeface="Courier"/>
            </a:endParaRPr>
          </a:p>
          <a:p>
            <a:endParaRPr lang="en-US" dirty="0" smtClean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while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dirty="0" err="1" smtClean="0">
                <a:latin typeface="Courier"/>
                <a:cs typeface="Courier"/>
              </a:rPr>
              <a:t>beepersPresent</a:t>
            </a:r>
            <a:r>
              <a:rPr lang="en-US" dirty="0" smtClean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pickBeeper</a:t>
            </a:r>
            <a:r>
              <a:rPr lang="en-US" dirty="0" smtClean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}</a:t>
            </a:r>
          </a:p>
          <a:p>
            <a:r>
              <a:rPr lang="en-US" dirty="0" smtClean="0">
                <a:solidFill>
                  <a:srgbClr val="9BBB59"/>
                </a:solidFill>
                <a:latin typeface="Courier"/>
                <a:cs typeface="Courier"/>
              </a:rPr>
              <a:t>	// at this point</a:t>
            </a:r>
          </a:p>
          <a:p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	</a:t>
            </a:r>
            <a:r>
              <a:rPr lang="en-US" dirty="0" smtClean="0">
                <a:solidFill>
                  <a:srgbClr val="9BBB59"/>
                </a:solidFill>
                <a:latin typeface="Courier"/>
                <a:cs typeface="Courier"/>
              </a:rPr>
              <a:t>// definitely no beepers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smtClean="0">
                <a:latin typeface="Courier"/>
                <a:cs typeface="Courier"/>
              </a:rPr>
              <a:t>move();</a:t>
            </a:r>
            <a:endParaRPr lang="en-US" dirty="0" smtClean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</p:txBody>
      </p:sp>
      <p:grpSp>
        <p:nvGrpSpPr>
          <p:cNvPr id="6" name="Group 5"/>
          <p:cNvGrpSpPr/>
          <p:nvPr/>
        </p:nvGrpSpPr>
        <p:grpSpPr>
          <a:xfrm rot="10800000">
            <a:off x="6366333" y="2565635"/>
            <a:ext cx="1947538" cy="1496435"/>
            <a:chOff x="5475717" y="1510536"/>
            <a:chExt cx="3000068" cy="2063014"/>
          </a:xfrm>
        </p:grpSpPr>
        <p:sp>
          <p:nvSpPr>
            <p:cNvPr id="12" name="U-Turn Arrow 11"/>
            <p:cNvSpPr/>
            <p:nvPr/>
          </p:nvSpPr>
          <p:spPr>
            <a:xfrm rot="5400000">
              <a:off x="6849701" y="1947465"/>
              <a:ext cx="1765474" cy="1486695"/>
            </a:xfrm>
            <a:prstGeom prst="uturnArrow">
              <a:avLst>
                <a:gd name="adj1" fmla="val 33496"/>
                <a:gd name="adj2" fmla="val 16748"/>
                <a:gd name="adj3" fmla="val 8716"/>
                <a:gd name="adj4" fmla="val 55578"/>
                <a:gd name="adj5" fmla="val 10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U-Turn Arrow 12"/>
            <p:cNvSpPr/>
            <p:nvPr/>
          </p:nvSpPr>
          <p:spPr>
            <a:xfrm rot="16200000">
              <a:off x="5449063" y="1537190"/>
              <a:ext cx="2063011" cy="2009704"/>
            </a:xfrm>
            <a:prstGeom prst="uturnArrow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Text Box 7"/>
          <p:cNvSpPr txBox="1">
            <a:spLocks noChangeArrowheads="1"/>
          </p:cNvSpPr>
          <p:nvPr/>
        </p:nvSpPr>
        <p:spPr bwMode="auto">
          <a:xfrm>
            <a:off x="1131535" y="1208714"/>
            <a:ext cx="588722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 smtClean="0"/>
              <a:t>Do something </a:t>
            </a:r>
            <a:r>
              <a:rPr lang="en-US" sz="4000" u="sng" dirty="0" smtClean="0"/>
              <a:t>many</a:t>
            </a:r>
            <a:r>
              <a:rPr lang="en-US" sz="4000" dirty="0" smtClean="0"/>
              <a:t> times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7555498" y="2219453"/>
            <a:ext cx="837710" cy="692363"/>
          </a:xfrm>
          <a:prstGeom prst="roundRect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10x</a:t>
            </a:r>
            <a:endParaRPr lang="en-US" sz="2800" dirty="0"/>
          </a:p>
        </p:txBody>
      </p:sp>
      <p:grpSp>
        <p:nvGrpSpPr>
          <p:cNvPr id="23" name="Group 22"/>
          <p:cNvGrpSpPr/>
          <p:nvPr/>
        </p:nvGrpSpPr>
        <p:grpSpPr>
          <a:xfrm rot="10800000">
            <a:off x="6366332" y="4779547"/>
            <a:ext cx="1947538" cy="1496435"/>
            <a:chOff x="5475717" y="1510536"/>
            <a:chExt cx="3000068" cy="2063014"/>
          </a:xfrm>
        </p:grpSpPr>
        <p:sp>
          <p:nvSpPr>
            <p:cNvPr id="28" name="U-Turn Arrow 27"/>
            <p:cNvSpPr/>
            <p:nvPr/>
          </p:nvSpPr>
          <p:spPr>
            <a:xfrm rot="5400000">
              <a:off x="6849701" y="1947465"/>
              <a:ext cx="1765474" cy="1486695"/>
            </a:xfrm>
            <a:prstGeom prst="uturnArrow">
              <a:avLst>
                <a:gd name="adj1" fmla="val 33496"/>
                <a:gd name="adj2" fmla="val 16748"/>
                <a:gd name="adj3" fmla="val 8716"/>
                <a:gd name="adj4" fmla="val 55578"/>
                <a:gd name="adj5" fmla="val 10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U-Turn Arrow 28"/>
            <p:cNvSpPr/>
            <p:nvPr/>
          </p:nvSpPr>
          <p:spPr>
            <a:xfrm rot="16200000">
              <a:off x="5449063" y="1537190"/>
              <a:ext cx="2063011" cy="2009704"/>
            </a:xfrm>
            <a:prstGeom prst="uturnArrow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0" name="Rounded Rectangle 29"/>
          <p:cNvSpPr/>
          <p:nvPr/>
        </p:nvSpPr>
        <p:spPr>
          <a:xfrm>
            <a:off x="6125168" y="4277894"/>
            <a:ext cx="2742073" cy="692363"/>
          </a:xfrm>
          <a:prstGeom prst="roundRect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err="1" smtClean="0"/>
              <a:t>beepersPresent</a:t>
            </a:r>
            <a:r>
              <a:rPr lang="en-US" sz="2800" dirty="0" smtClean="0"/>
              <a:t>()</a:t>
            </a:r>
            <a:endParaRPr lang="en-US" sz="28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5" y="5682989"/>
            <a:ext cx="1131535" cy="113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309409" y="2063982"/>
            <a:ext cx="536096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public void</a:t>
            </a:r>
            <a:r>
              <a:rPr lang="en-US" dirty="0" smtClean="0">
                <a:latin typeface="Courier"/>
                <a:cs typeface="Courier"/>
              </a:rPr>
              <a:t> void run () {</a:t>
            </a:r>
            <a:endParaRPr lang="en-US" b="1" dirty="0" smtClean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	for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dirty="0" err="1" smtClean="0">
                <a:latin typeface="Courier"/>
                <a:cs typeface="Courier"/>
              </a:rPr>
              <a:t>int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>
                <a:latin typeface="Courier"/>
                <a:cs typeface="Courier"/>
              </a:rPr>
              <a:t> = 0; </a:t>
            </a:r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>
                <a:latin typeface="Courier"/>
                <a:cs typeface="Courier"/>
              </a:rPr>
              <a:t> &lt; </a:t>
            </a:r>
            <a:r>
              <a:rPr lang="en-US" i="1" dirty="0" smtClean="0">
                <a:latin typeface="Courier"/>
                <a:cs typeface="Courier"/>
              </a:rPr>
              <a:t>10</a:t>
            </a:r>
            <a:r>
              <a:rPr lang="en-US" dirty="0" smtClean="0">
                <a:latin typeface="Courier"/>
                <a:cs typeface="Courier"/>
              </a:rPr>
              <a:t>; </a:t>
            </a:r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 smtClean="0">
                <a:latin typeface="Courier"/>
                <a:cs typeface="Courier"/>
              </a:rPr>
              <a:t>++)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putBeeper</a:t>
            </a:r>
            <a:r>
              <a:rPr lang="en-US" dirty="0" smtClean="0">
                <a:latin typeface="Courier"/>
                <a:cs typeface="Courier"/>
              </a:rPr>
              <a:t>();</a:t>
            </a:r>
            <a:endParaRPr lang="en-US" dirty="0" smtClean="0">
              <a:solidFill>
                <a:srgbClr val="9BBB59"/>
              </a:solidFill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	}</a:t>
            </a:r>
          </a:p>
          <a:p>
            <a:endParaRPr lang="en-US" dirty="0">
              <a:latin typeface="Courier"/>
              <a:cs typeface="Courier"/>
            </a:endParaRPr>
          </a:p>
          <a:p>
            <a:endParaRPr lang="en-US" dirty="0" smtClean="0">
              <a:latin typeface="Courier"/>
              <a:cs typeface="Courier"/>
            </a:endParaRPr>
          </a:p>
          <a:p>
            <a:endParaRPr lang="en-US" dirty="0" smtClean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while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dirty="0" err="1" smtClean="0">
                <a:latin typeface="Courier"/>
                <a:cs typeface="Courier"/>
              </a:rPr>
              <a:t>beepersPresent</a:t>
            </a:r>
            <a:r>
              <a:rPr lang="en-US" dirty="0" smtClean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pickBeeper</a:t>
            </a:r>
            <a:r>
              <a:rPr lang="en-US" dirty="0" smtClean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}</a:t>
            </a:r>
          </a:p>
          <a:p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pickBeeper</a:t>
            </a:r>
            <a:r>
              <a:rPr lang="en-US" dirty="0" smtClean="0">
                <a:latin typeface="Courier"/>
                <a:cs typeface="Courier"/>
              </a:rPr>
              <a:t>();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smtClean="0">
                <a:latin typeface="Courier"/>
                <a:cs typeface="Courier"/>
              </a:rPr>
              <a:t>move();</a:t>
            </a:r>
            <a:endParaRPr lang="en-US" dirty="0" smtClean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3550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Loops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1822784" y="5104429"/>
            <a:ext cx="1818774" cy="3498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3068544">
            <a:off x="3791218" y="5491635"/>
            <a:ext cx="965159" cy="552866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824527" y="5897396"/>
            <a:ext cx="1264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75" lvl="1"/>
            <a:r>
              <a:rPr lang="en-US" sz="3200" dirty="0" smtClean="0">
                <a:solidFill>
                  <a:srgbClr val="FF0000"/>
                </a:solidFill>
              </a:rPr>
              <a:t>Error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24" name="Text Box 7"/>
          <p:cNvSpPr txBox="1">
            <a:spLocks noChangeArrowheads="1"/>
          </p:cNvSpPr>
          <p:nvPr/>
        </p:nvSpPr>
        <p:spPr bwMode="auto">
          <a:xfrm>
            <a:off x="1131535" y="1208714"/>
            <a:ext cx="588722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 smtClean="0"/>
              <a:t>Do something </a:t>
            </a:r>
            <a:r>
              <a:rPr lang="en-US" sz="4000" u="sng" dirty="0" smtClean="0"/>
              <a:t>many</a:t>
            </a:r>
            <a:r>
              <a:rPr lang="en-US" sz="4000" dirty="0" smtClean="0"/>
              <a:t> times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5" y="5682989"/>
            <a:ext cx="1131535" cy="113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5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3550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If-else statements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23437" y="1483803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dirty="0" err="1" smtClean="0">
                <a:latin typeface="Courier"/>
                <a:cs typeface="Courier"/>
              </a:rPr>
              <a:t>frontIsClear</a:t>
            </a:r>
            <a:r>
              <a:rPr lang="en-US" dirty="0" smtClean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smtClean="0">
                <a:latin typeface="Courier"/>
                <a:cs typeface="Courier"/>
              </a:rPr>
              <a:t>move();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</a:p>
          <a:p>
            <a:r>
              <a:rPr lang="en-US" dirty="0" err="1" smtClean="0">
                <a:latin typeface="Courier"/>
                <a:cs typeface="Courier"/>
              </a:rPr>
              <a:t>putBeeper</a:t>
            </a:r>
            <a:r>
              <a:rPr lang="en-US" dirty="0" smtClean="0">
                <a:latin typeface="Courier"/>
                <a:cs typeface="Courier"/>
              </a:rPr>
              <a:t>();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058510" y="1765263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move();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049860" y="1495209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9BBB59"/>
                </a:solidFill>
                <a:latin typeface="Courier"/>
                <a:cs typeface="Courier"/>
              </a:rPr>
              <a:t>// true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554284" y="1826954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9BBB59"/>
                </a:solidFill>
                <a:latin typeface="Courier"/>
                <a:cs typeface="Courier"/>
              </a:rPr>
              <a:t>// false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863130" y="3820526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dirty="0" err="1" smtClean="0">
                <a:latin typeface="Courier"/>
                <a:cs typeface="Courier"/>
              </a:rPr>
              <a:t>frontIsClear</a:t>
            </a:r>
            <a:r>
              <a:rPr lang="en-US" dirty="0" smtClean="0">
                <a:latin typeface="Courier"/>
                <a:cs typeface="Courier"/>
              </a:rPr>
              <a:t>())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smtClean="0">
                <a:latin typeface="Courier"/>
                <a:cs typeface="Courier"/>
              </a:rPr>
              <a:t>move();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}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dirty="0" smtClean="0">
                <a:latin typeface="Courier"/>
                <a:cs typeface="Courier"/>
              </a:rPr>
              <a:t>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turnLeft</a:t>
            </a:r>
            <a:r>
              <a:rPr lang="en-US" dirty="0" smtClean="0">
                <a:latin typeface="Courier"/>
                <a:cs typeface="Courier"/>
              </a:rPr>
              <a:t>(); {</a:t>
            </a: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</a:p>
          <a:p>
            <a:r>
              <a:rPr lang="en-US" dirty="0" err="1" smtClean="0">
                <a:latin typeface="Courier"/>
                <a:cs typeface="Courier"/>
              </a:rPr>
              <a:t>putBeeper</a:t>
            </a:r>
            <a:r>
              <a:rPr lang="en-US" dirty="0" smtClean="0">
                <a:latin typeface="Courier"/>
                <a:cs typeface="Courier"/>
              </a:rPr>
              <a:t>();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870707" y="5562504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ourier"/>
                <a:cs typeface="Courier"/>
              </a:rPr>
              <a:t>putBeeper</a:t>
            </a:r>
            <a:r>
              <a:rPr lang="en-US" dirty="0" smtClean="0">
                <a:latin typeface="Courier"/>
                <a:cs typeface="Courier"/>
              </a:rPr>
              <a:t>();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502444" y="4562510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9BBB59"/>
                </a:solidFill>
                <a:latin typeface="Courier"/>
                <a:cs typeface="Courier"/>
              </a:rPr>
              <a:t>// true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454941" y="4668417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9BBB59"/>
                </a:solidFill>
                <a:latin typeface="Courier"/>
                <a:cs typeface="Courier"/>
              </a:rPr>
              <a:t>// false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427493" y="4937554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ourier"/>
                <a:cs typeface="Courier"/>
              </a:rPr>
              <a:t>turnLeft</a:t>
            </a:r>
            <a:r>
              <a:rPr lang="en-US" dirty="0" smtClean="0">
                <a:latin typeface="Courier"/>
                <a:cs typeface="Courier"/>
              </a:rPr>
              <a:t>();</a:t>
            </a:r>
            <a:endParaRPr lang="en-US" dirty="0">
              <a:latin typeface="Courier"/>
              <a:cs typeface="Courier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7283576" y="1434941"/>
            <a:ext cx="0" cy="1307099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4549199" y="4879994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move();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6416842" y="1434941"/>
            <a:ext cx="545432" cy="1214018"/>
          </a:xfrm>
          <a:custGeom>
            <a:avLst/>
            <a:gdLst>
              <a:gd name="connsiteX0" fmla="*/ 545432 w 545432"/>
              <a:gd name="connsiteY0" fmla="*/ 0 h 1860884"/>
              <a:gd name="connsiteX1" fmla="*/ 0 w 545432"/>
              <a:gd name="connsiteY1" fmla="*/ 721895 h 1860884"/>
              <a:gd name="connsiteX2" fmla="*/ 545432 w 545432"/>
              <a:gd name="connsiteY2" fmla="*/ 1860884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5432" h="1860884">
                <a:moveTo>
                  <a:pt x="545432" y="0"/>
                </a:moveTo>
                <a:cubicBezTo>
                  <a:pt x="272716" y="205874"/>
                  <a:pt x="0" y="411748"/>
                  <a:pt x="0" y="721895"/>
                </a:cubicBezTo>
                <a:cubicBezTo>
                  <a:pt x="0" y="1032042"/>
                  <a:pt x="545432" y="1860884"/>
                  <a:pt x="545432" y="1860884"/>
                </a:cubicBezTo>
              </a:path>
            </a:pathLst>
          </a:custGeom>
          <a:noFill/>
          <a:ln w="76200"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5745628" y="4387873"/>
            <a:ext cx="671214" cy="1099363"/>
          </a:xfrm>
          <a:custGeom>
            <a:avLst/>
            <a:gdLst>
              <a:gd name="connsiteX0" fmla="*/ 545432 w 545432"/>
              <a:gd name="connsiteY0" fmla="*/ 0 h 1860884"/>
              <a:gd name="connsiteX1" fmla="*/ 0 w 545432"/>
              <a:gd name="connsiteY1" fmla="*/ 721895 h 1860884"/>
              <a:gd name="connsiteX2" fmla="*/ 545432 w 545432"/>
              <a:gd name="connsiteY2" fmla="*/ 1860884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5432" h="1860884">
                <a:moveTo>
                  <a:pt x="545432" y="0"/>
                </a:moveTo>
                <a:cubicBezTo>
                  <a:pt x="272716" y="205874"/>
                  <a:pt x="0" y="411748"/>
                  <a:pt x="0" y="721895"/>
                </a:cubicBezTo>
                <a:cubicBezTo>
                  <a:pt x="0" y="1032042"/>
                  <a:pt x="545432" y="1860884"/>
                  <a:pt x="545432" y="1860884"/>
                </a:cubicBezTo>
              </a:path>
            </a:pathLst>
          </a:custGeom>
          <a:noFill/>
          <a:ln w="76200"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/>
          <p:cNvSpPr/>
          <p:nvPr/>
        </p:nvSpPr>
        <p:spPr>
          <a:xfrm flipH="1">
            <a:off x="6756279" y="4425480"/>
            <a:ext cx="671214" cy="1099363"/>
          </a:xfrm>
          <a:custGeom>
            <a:avLst/>
            <a:gdLst>
              <a:gd name="connsiteX0" fmla="*/ 545432 w 545432"/>
              <a:gd name="connsiteY0" fmla="*/ 0 h 1860884"/>
              <a:gd name="connsiteX1" fmla="*/ 0 w 545432"/>
              <a:gd name="connsiteY1" fmla="*/ 721895 h 1860884"/>
              <a:gd name="connsiteX2" fmla="*/ 545432 w 545432"/>
              <a:gd name="connsiteY2" fmla="*/ 1860884 h 186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5432" h="1860884">
                <a:moveTo>
                  <a:pt x="545432" y="0"/>
                </a:moveTo>
                <a:cubicBezTo>
                  <a:pt x="272716" y="205874"/>
                  <a:pt x="0" y="411748"/>
                  <a:pt x="0" y="721895"/>
                </a:cubicBezTo>
                <a:cubicBezTo>
                  <a:pt x="0" y="1032042"/>
                  <a:pt x="545432" y="1860884"/>
                  <a:pt x="545432" y="1860884"/>
                </a:cubicBezTo>
              </a:path>
            </a:pathLst>
          </a:custGeom>
          <a:noFill/>
          <a:ln w="76200"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6369103" y="2636989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ourier"/>
                <a:cs typeface="Courier"/>
              </a:rPr>
              <a:t>putBeeper</a:t>
            </a:r>
            <a:r>
              <a:rPr lang="en-US" dirty="0" smtClean="0">
                <a:latin typeface="Courier"/>
                <a:cs typeface="Courier"/>
              </a:rPr>
              <a:t>();</a:t>
            </a:r>
            <a:endParaRPr lang="en-US" dirty="0">
              <a:latin typeface="Courier"/>
              <a:cs typeface="Courier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529371" y="3252328"/>
            <a:ext cx="7427513" cy="858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5" y="5682989"/>
            <a:ext cx="1131535" cy="113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94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7" grpId="0"/>
      <p:bldP spid="38" grpId="0"/>
      <p:bldP spid="46" grpId="0"/>
      <p:bldP spid="47" grpId="0"/>
      <p:bldP spid="48" grpId="0"/>
      <p:bldP spid="51" grpId="0"/>
      <p:bldP spid="52" grpId="0"/>
      <p:bldP spid="21" grpId="0" animBg="1"/>
      <p:bldP spid="53" grpId="0" animBg="1"/>
      <p:bldP spid="54" grpId="0" animBg="1"/>
      <p:bldP spid="5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590590"/>
            <a:ext cx="9677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>
                <a:solidFill>
                  <a:schemeClr val="bg1"/>
                </a:solidFill>
                <a:latin typeface="SignPainter HouseScript" charset="0"/>
                <a:ea typeface="SignPainter HouseScript" charset="0"/>
                <a:cs typeface="SignPainter HouseScript" charset="0"/>
              </a:rPr>
              <a:t>Style</a:t>
            </a:r>
            <a:endParaRPr lang="en-US" sz="9600" dirty="0">
              <a:solidFill>
                <a:schemeClr val="bg1"/>
              </a:solidFill>
              <a:latin typeface="SignPainter HouseScript" charset="0"/>
              <a:ea typeface="SignPainter HouseScript" charset="0"/>
              <a:cs typeface="SignPainter HouseScrip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267" y="4844080"/>
            <a:ext cx="1928733" cy="19389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732437">
            <a:off x="7025430" y="4105863"/>
            <a:ext cx="1680081" cy="16800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45" y="5682989"/>
            <a:ext cx="1131535" cy="113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5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Decomposition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1718176" y="3319403"/>
            <a:ext cx="150628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smtClean="0">
                <a:solidFill>
                  <a:schemeClr val="accent3">
                    <a:lumMod val="50000"/>
                  </a:schemeClr>
                </a:solidFill>
              </a:rPr>
              <a:t>Good</a:t>
            </a:r>
            <a:endParaRPr lang="en-US" sz="40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6238359" y="3319403"/>
            <a:ext cx="107419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 smtClean="0">
                <a:solidFill>
                  <a:schemeClr val="accent2"/>
                </a:solidFill>
              </a:rPr>
              <a:t>Bad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3978267" y="3319403"/>
            <a:ext cx="150628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 smtClean="0"/>
              <a:t>Or</a:t>
            </a: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7644637" y="3319403"/>
            <a:ext cx="108226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smtClean="0"/>
              <a:t>?</a:t>
            </a:r>
            <a:endParaRPr lang="en-US" sz="4000" dirty="0" smtClean="0"/>
          </a:p>
        </p:txBody>
      </p:sp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303820" y="3319403"/>
            <a:ext cx="108226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 smtClean="0"/>
              <a:t>¿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5" y="5682989"/>
            <a:ext cx="1131535" cy="113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3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Decomposition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74677" y="1339378"/>
            <a:ext cx="5176228" cy="634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660066"/>
                </a:solidFill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en-US" sz="1400" b="1" dirty="0" smtClean="0">
                <a:solidFill>
                  <a:srgbClr val="660066"/>
                </a:solidFill>
                <a:latin typeface="Courier" charset="0"/>
                <a:ea typeface="Courier" charset="0"/>
                <a:cs typeface="Courier" charset="0"/>
              </a:rPr>
              <a:t>ublic void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run</a:t>
            </a:r>
            <a:r>
              <a:rPr lang="en-US" sz="1400" b="1" dirty="0" smtClean="0">
                <a:latin typeface="Courier" charset="0"/>
                <a:ea typeface="Courier" charset="0"/>
                <a:cs typeface="Courier" charset="0"/>
              </a:rPr>
              <a:t>() {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400" dirty="0" err="1" smtClean="0">
                <a:latin typeface="Courier" charset="0"/>
                <a:ea typeface="Courier" charset="0"/>
                <a:cs typeface="Courier" charset="0"/>
              </a:rPr>
              <a:t>putBeeper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1400" b="1" dirty="0" smtClean="0">
                <a:solidFill>
                  <a:srgbClr val="660066"/>
                </a:solidFill>
                <a:latin typeface="Courier" charset="0"/>
                <a:ea typeface="Courier" charset="0"/>
                <a:cs typeface="Courier" charset="0"/>
              </a:rPr>
              <a:t>	while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400" dirty="0" err="1" smtClean="0">
                <a:latin typeface="Courier" charset="0"/>
                <a:ea typeface="Courier" charset="0"/>
                <a:cs typeface="Courier" charset="0"/>
              </a:rPr>
              <a:t>frontIsClear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()) {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	move();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1400" dirty="0" err="1" smtClean="0">
                <a:latin typeface="Courier" charset="0"/>
                <a:ea typeface="Courier" charset="0"/>
                <a:cs typeface="Courier" charset="0"/>
              </a:rPr>
              <a:t>putBeeper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400" dirty="0" err="1" smtClean="0">
                <a:latin typeface="Courier" charset="0"/>
                <a:ea typeface="Courier" charset="0"/>
                <a:cs typeface="Courier" charset="0"/>
              </a:rPr>
              <a:t>turnAround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400" dirty="0" err="1" smtClean="0">
                <a:latin typeface="Courier" charset="0"/>
                <a:ea typeface="Courier" charset="0"/>
                <a:cs typeface="Courier" charset="0"/>
              </a:rPr>
              <a:t>pickBeeper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1400" b="1" dirty="0">
                <a:solidFill>
                  <a:srgbClr val="660066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while</a:t>
            </a:r>
            <a:r>
              <a:rPr lang="en-US" sz="1400" b="1" dirty="0">
                <a:solidFill>
                  <a:srgbClr val="660066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frontIsClear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()) {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		move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r>
              <a:rPr lang="en-US" sz="1400" b="1" dirty="0">
                <a:solidFill>
                  <a:srgbClr val="660066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400" b="1" dirty="0" smtClean="0">
                <a:solidFill>
                  <a:srgbClr val="660066"/>
                </a:solidFill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400" dirty="0" err="1" smtClean="0">
                <a:latin typeface="Courier" charset="0"/>
                <a:ea typeface="Courier" charset="0"/>
                <a:cs typeface="Courier" charset="0"/>
              </a:rPr>
              <a:t>beepersPresent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())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1400" dirty="0" err="1" smtClean="0">
                <a:latin typeface="Courier" charset="0"/>
                <a:ea typeface="Courier" charset="0"/>
                <a:cs typeface="Courier" charset="0"/>
              </a:rPr>
              <a:t>pickBeeper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sz="1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400" dirty="0" err="1" smtClean="0">
                <a:latin typeface="Courier" charset="0"/>
                <a:ea typeface="Courier" charset="0"/>
                <a:cs typeface="Courier" charset="0"/>
              </a:rPr>
              <a:t>turnAround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1400" b="1" dirty="0" smtClean="0">
                <a:solidFill>
                  <a:srgbClr val="660066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400" b="1" dirty="0" smtClean="0">
                <a:solidFill>
                  <a:srgbClr val="672263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1400" b="1" dirty="0" smtClean="0">
                <a:solidFill>
                  <a:srgbClr val="660066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400" dirty="0" err="1" smtClean="0">
                <a:latin typeface="Courier" charset="0"/>
                <a:ea typeface="Courier" charset="0"/>
                <a:cs typeface="Courier" charset="0"/>
              </a:rPr>
              <a:t>frontIsClear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())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move();</a:t>
            </a:r>
            <a:endParaRPr lang="en-US" sz="1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	}</a:t>
            </a:r>
          </a:p>
          <a:p>
            <a:endParaRPr lang="is-IS" sz="1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is-IS" sz="1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is-IS" sz="1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sz="1400" dirty="0">
                <a:latin typeface="Courier" charset="0"/>
                <a:ea typeface="Courier" charset="0"/>
                <a:cs typeface="Courier" charset="0"/>
              </a:rPr>
              <a:t>(frontIsClear()) {</a:t>
            </a:r>
          </a:p>
          <a:p>
            <a:r>
              <a:rPr lang="is-IS" sz="1400" dirty="0" smtClean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is-IS" sz="1400" dirty="0">
                <a:latin typeface="Courier" charset="0"/>
                <a:ea typeface="Courier" charset="0"/>
                <a:cs typeface="Courier" charset="0"/>
              </a:rPr>
              <a:t>   </a:t>
            </a:r>
            <a:r>
              <a:rPr lang="is-IS" sz="14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while</a:t>
            </a:r>
            <a:r>
              <a:rPr lang="is-IS" sz="1400" dirty="0" smtClean="0"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is-IS" sz="1400" dirty="0">
                <a:latin typeface="Courier" charset="0"/>
                <a:ea typeface="Courier" charset="0"/>
                <a:cs typeface="Courier" charset="0"/>
              </a:rPr>
              <a:t>beepersPresent()) {</a:t>
            </a:r>
          </a:p>
          <a:p>
            <a:r>
              <a:rPr lang="is-IS" sz="1400" dirty="0">
                <a:latin typeface="Courier" charset="0"/>
                <a:ea typeface="Courier" charset="0"/>
                <a:cs typeface="Courier" charset="0"/>
              </a:rPr>
              <a:t>                </a:t>
            </a:r>
            <a:r>
              <a:rPr lang="is-IS" sz="1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while</a:t>
            </a:r>
            <a:r>
              <a:rPr lang="is-IS" sz="1400" dirty="0">
                <a:latin typeface="Courier" charset="0"/>
                <a:ea typeface="Courier" charset="0"/>
                <a:cs typeface="Courier" charset="0"/>
              </a:rPr>
              <a:t> (beepersPresent()) {</a:t>
            </a:r>
          </a:p>
          <a:p>
            <a:r>
              <a:rPr lang="is-IS" sz="1400" dirty="0">
                <a:latin typeface="Courier" charset="0"/>
                <a:ea typeface="Courier" charset="0"/>
                <a:cs typeface="Courier" charset="0"/>
              </a:rPr>
              <a:t>                    move();</a:t>
            </a:r>
          </a:p>
          <a:p>
            <a:r>
              <a:rPr lang="is-IS" sz="1400" dirty="0">
                <a:latin typeface="Courier" charset="0"/>
                <a:ea typeface="Courier" charset="0"/>
                <a:cs typeface="Courier" charset="0"/>
              </a:rPr>
              <a:t>                }</a:t>
            </a:r>
          </a:p>
          <a:p>
            <a:r>
              <a:rPr lang="is-IS" sz="1400" dirty="0">
                <a:latin typeface="Courier" charset="0"/>
                <a:ea typeface="Courier" charset="0"/>
                <a:cs typeface="Courier" charset="0"/>
              </a:rPr>
              <a:t>                </a:t>
            </a:r>
            <a:r>
              <a:rPr lang="is-IS" sz="1400" dirty="0" smtClean="0">
                <a:latin typeface="Courier" charset="0"/>
                <a:ea typeface="Courier" charset="0"/>
                <a:cs typeface="Courier" charset="0"/>
              </a:rPr>
              <a:t>...</a:t>
            </a:r>
            <a:endParaRPr lang="is-IS" sz="1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400" dirty="0">
                <a:latin typeface="Courier" charset="0"/>
                <a:ea typeface="Courier" charset="0"/>
                <a:cs typeface="Courier" charset="0"/>
              </a:rPr>
              <a:t>            }</a:t>
            </a:r>
          </a:p>
          <a:p>
            <a:r>
              <a:rPr lang="is-IS" sz="1400" dirty="0">
                <a:latin typeface="Courier" charset="0"/>
                <a:ea typeface="Courier" charset="0"/>
                <a:cs typeface="Courier" charset="0"/>
              </a:rPr>
              <a:t>        </a:t>
            </a:r>
            <a:r>
              <a:rPr lang="is-IS" sz="14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r>
              <a:rPr lang="is-IS" sz="1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is-IS" sz="14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r>
              <a:rPr lang="is-IS" sz="1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1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27313" y="1339378"/>
            <a:ext cx="375218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660066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run() </a:t>
            </a:r>
            <a:r>
              <a:rPr lang="en-US" sz="1400" b="1" dirty="0" smtClean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sz="14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400" dirty="0" err="1" smtClean="0">
                <a:latin typeface="Courier" charset="0"/>
                <a:ea typeface="Courier" charset="0"/>
                <a:cs typeface="Courier" charset="0"/>
              </a:rPr>
              <a:t>putLineOfBeepers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400" dirty="0" err="1" smtClean="0">
                <a:latin typeface="Courier" charset="0"/>
                <a:ea typeface="Courier" charset="0"/>
                <a:cs typeface="Courier" charset="0"/>
              </a:rPr>
              <a:t>pickEndBeepers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400" dirty="0" err="1" smtClean="0">
                <a:latin typeface="Courier" charset="0"/>
                <a:ea typeface="Courier" charset="0"/>
                <a:cs typeface="Courier" charset="0"/>
              </a:rPr>
              <a:t>pickAllBeepers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400" dirty="0" err="1" smtClean="0">
                <a:latin typeface="Courier" charset="0"/>
                <a:ea typeface="Courier" charset="0"/>
                <a:cs typeface="Courier" charset="0"/>
              </a:rPr>
              <a:t>putMidpointBeeper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endParaRPr lang="en-US" sz="1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b="1" dirty="0">
                <a:solidFill>
                  <a:srgbClr val="660066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1400" dirty="0" err="1" smtClean="0">
                <a:latin typeface="Courier" charset="0"/>
                <a:ea typeface="Courier" charset="0"/>
                <a:cs typeface="Courier" charset="0"/>
              </a:rPr>
              <a:t>putLineOfBeepers</a:t>
            </a:r>
            <a:r>
              <a:rPr lang="en-US" sz="1400" b="1" dirty="0" smtClean="0">
                <a:latin typeface="Courier" charset="0"/>
                <a:ea typeface="Courier" charset="0"/>
                <a:cs typeface="Courier" charset="0"/>
              </a:rPr>
              <a:t>() </a:t>
            </a:r>
            <a:r>
              <a:rPr lang="en-US" sz="1400" b="1" dirty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sz="14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...</a:t>
            </a:r>
            <a:endParaRPr lang="en-US" sz="14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r>
              <a:rPr lang="en-US" sz="1400" b="1" dirty="0">
                <a:solidFill>
                  <a:srgbClr val="660066"/>
                </a:solidFill>
                <a:latin typeface="Courier" charset="0"/>
                <a:ea typeface="Courier" charset="0"/>
                <a:cs typeface="Courier" charset="0"/>
              </a:rPr>
              <a:t>public void 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putLineOfBeepers</a:t>
            </a:r>
            <a:r>
              <a:rPr lang="en-US" sz="1400" b="1" dirty="0">
                <a:latin typeface="Courier" charset="0"/>
                <a:ea typeface="Courier" charset="0"/>
                <a:cs typeface="Courier" charset="0"/>
              </a:rPr>
              <a:t>() {</a:t>
            </a:r>
          </a:p>
          <a:p>
            <a:r>
              <a:rPr lang="en-US" sz="1400" b="1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r>
              <a:rPr lang="en-US" sz="1400" dirty="0" smtClean="0">
                <a:latin typeface="Courier" charset="0"/>
                <a:ea typeface="Courier" charset="0"/>
                <a:cs typeface="Courier" charset="0"/>
              </a:rPr>
              <a:t>...</a:t>
            </a:r>
            <a:endParaRPr lang="en-US" sz="1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643355" y="722235"/>
            <a:ext cx="358687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Good</a:t>
            </a: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5074677" y="722235"/>
            <a:ext cx="358687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 smtClean="0">
                <a:solidFill>
                  <a:schemeClr val="accent2"/>
                </a:solidFill>
              </a:rPr>
              <a:t>Bad</a:t>
            </a: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3901973" y="5534561"/>
            <a:ext cx="5242027" cy="13234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 smtClean="0"/>
              <a:t>Use methods to decompose your code.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0" y="1556083"/>
            <a:ext cx="0" cy="352929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5" y="5682989"/>
            <a:ext cx="1131535" cy="113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7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Good or Bad?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58635" y="2549764"/>
            <a:ext cx="3315344" cy="286232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private 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void </a:t>
            </a:r>
            <a:r>
              <a:rPr lang="en-US" dirty="0" smtClean="0">
                <a:latin typeface="Courier"/>
                <a:cs typeface="Courier"/>
              </a:rPr>
              <a:t>sey1</a:t>
            </a:r>
            <a:r>
              <a:rPr lang="en-US" b="1" dirty="0" smtClean="0">
                <a:latin typeface="Courier"/>
                <a:cs typeface="Courier"/>
              </a:rPr>
              <a:t>() </a:t>
            </a:r>
            <a:r>
              <a:rPr lang="en-US" b="1" dirty="0">
                <a:latin typeface="Courier"/>
                <a:cs typeface="Courier"/>
              </a:rPr>
              <a:t>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smtClean="0">
                <a:latin typeface="Courier"/>
                <a:cs typeface="Courier"/>
              </a:rPr>
              <a:t>move()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smtClean="0">
                <a:latin typeface="Courier"/>
                <a:cs typeface="Courier"/>
              </a:rPr>
              <a:t>sey2()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turnLeft</a:t>
            </a:r>
            <a:r>
              <a:rPr lang="en-US" dirty="0" smtClean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void </a:t>
            </a:r>
            <a:r>
              <a:rPr lang="en-US" dirty="0" smtClean="0">
                <a:latin typeface="Courier"/>
                <a:cs typeface="Courier"/>
              </a:rPr>
              <a:t>sey3() {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	//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pickBeeper</a:t>
            </a:r>
            <a:r>
              <a:rPr lang="en-US" dirty="0" smtClean="0">
                <a:solidFill>
                  <a:srgbClr val="9BBB59"/>
                </a:solidFill>
                <a:latin typeface="Courier"/>
                <a:cs typeface="Courier"/>
              </a:rPr>
              <a:t>();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putBeeper</a:t>
            </a:r>
            <a:r>
              <a:rPr lang="en-US" dirty="0" smtClean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27313" y="2549764"/>
            <a:ext cx="3784266" cy="286232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// </a:t>
            </a:r>
            <a:r>
              <a:rPr lang="en-US" dirty="0" smtClean="0">
                <a:solidFill>
                  <a:srgbClr val="9BBB59"/>
                </a:solidFill>
                <a:latin typeface="Courier"/>
                <a:cs typeface="Courier"/>
              </a:rPr>
              <a:t>moves </a:t>
            </a:r>
            <a:r>
              <a:rPr lang="en-US" dirty="0" err="1" smtClean="0">
                <a:solidFill>
                  <a:srgbClr val="9BBB59"/>
                </a:solidFill>
                <a:latin typeface="Courier"/>
                <a:cs typeface="Courier"/>
              </a:rPr>
              <a:t>karel</a:t>
            </a:r>
            <a:r>
              <a:rPr lang="en-US" dirty="0" smtClean="0">
                <a:solidFill>
                  <a:srgbClr val="9BBB59"/>
                </a:solidFill>
                <a:latin typeface="Courier"/>
                <a:cs typeface="Courier"/>
              </a:rPr>
              <a:t> one step</a:t>
            </a:r>
            <a:endParaRPr lang="en-US" b="1" dirty="0" smtClean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private 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void </a:t>
            </a:r>
            <a:r>
              <a:rPr lang="en-US" dirty="0" err="1" smtClean="0">
                <a:latin typeface="Courier"/>
                <a:cs typeface="Courier"/>
              </a:rPr>
              <a:t>git</a:t>
            </a:r>
            <a:r>
              <a:rPr lang="en-US" b="1" dirty="0" smtClean="0">
                <a:latin typeface="Courier"/>
                <a:cs typeface="Courier"/>
              </a:rPr>
              <a:t>() </a:t>
            </a:r>
            <a:r>
              <a:rPr lang="en-US" b="1" dirty="0">
                <a:latin typeface="Courier"/>
                <a:cs typeface="Courier"/>
              </a:rPr>
              <a:t>{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smtClean="0">
                <a:latin typeface="Courier"/>
                <a:cs typeface="Courier"/>
              </a:rPr>
              <a:t>move();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</a:p>
          <a:p>
            <a:endParaRPr lang="en-US" dirty="0" smtClean="0">
              <a:latin typeface="Courier"/>
              <a:cs typeface="Courier"/>
            </a:endParaRPr>
          </a:p>
          <a:p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// </a:t>
            </a:r>
            <a:r>
              <a:rPr lang="en-US" dirty="0" smtClean="0">
                <a:solidFill>
                  <a:srgbClr val="9BBB59"/>
                </a:solidFill>
                <a:latin typeface="Courier"/>
                <a:cs typeface="Courier"/>
              </a:rPr>
              <a:t>rotates </a:t>
            </a:r>
            <a:r>
              <a:rPr lang="en-US" dirty="0" err="1" smtClean="0">
                <a:solidFill>
                  <a:srgbClr val="9BBB59"/>
                </a:solidFill>
                <a:latin typeface="Courier"/>
                <a:cs typeface="Courier"/>
              </a:rPr>
              <a:t>karel</a:t>
            </a:r>
            <a:endParaRPr lang="en-US" dirty="0" smtClean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 smtClean="0">
                <a:latin typeface="Courier"/>
                <a:cs typeface="Courier"/>
              </a:rPr>
              <a:t>solaDon</a:t>
            </a:r>
            <a:r>
              <a:rPr lang="en-US" b="1" dirty="0" smtClean="0">
                <a:latin typeface="Courier"/>
                <a:cs typeface="Courier"/>
              </a:rPr>
              <a:t>() </a:t>
            </a:r>
            <a:r>
              <a:rPr lang="en-US" b="1" dirty="0">
                <a:latin typeface="Courier"/>
                <a:cs typeface="Courier"/>
              </a:rPr>
              <a:t>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turnLeft</a:t>
            </a:r>
            <a:r>
              <a:rPr lang="en-US" dirty="0" smtClean="0">
                <a:latin typeface="Courier"/>
                <a:cs typeface="Courier"/>
              </a:rPr>
              <a:t>();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  <a:p>
            <a:endParaRPr lang="en-US" dirty="0">
              <a:latin typeface="Courier"/>
              <a:cs typeface="Courier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627313" y="1509429"/>
            <a:ext cx="358687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Good</a:t>
            </a: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5058635" y="1509429"/>
            <a:ext cx="358687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 smtClean="0">
                <a:solidFill>
                  <a:schemeClr val="accent2"/>
                </a:solidFill>
              </a:rPr>
              <a:t>Bad</a:t>
            </a: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3901973" y="5534561"/>
            <a:ext cx="5242027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 smtClean="0"/>
              <a:t>Use meaningful names for your methods.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4539916" y="2217315"/>
            <a:ext cx="0" cy="319477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5" y="5682989"/>
            <a:ext cx="1131535" cy="113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3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Match your curly braces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0265" y="2084755"/>
            <a:ext cx="5483470" cy="29076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041" y="4585041"/>
            <a:ext cx="2272959" cy="22729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5" y="5682989"/>
            <a:ext cx="1131535" cy="113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8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Lisa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41" y="1367306"/>
            <a:ext cx="7908718" cy="42153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382126"/>
            <a:ext cx="1475874" cy="147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9884" y="1735335"/>
            <a:ext cx="6024232" cy="31059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267" y="4844080"/>
            <a:ext cx="1928733" cy="1938992"/>
          </a:xfrm>
          <a:prstGeom prst="rect">
            <a:avLst/>
          </a:prstGeom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Coding Style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222865" y="3593802"/>
            <a:ext cx="1676272" cy="707886"/>
            <a:chOff x="222865" y="3593802"/>
            <a:chExt cx="1676272" cy="707886"/>
          </a:xfrm>
        </p:grpSpPr>
        <p:sp>
          <p:nvSpPr>
            <p:cNvPr id="16" name="Right Arrow 15"/>
            <p:cNvSpPr/>
            <p:nvPr/>
          </p:nvSpPr>
          <p:spPr>
            <a:xfrm>
              <a:off x="949568" y="3763107"/>
              <a:ext cx="949569" cy="369277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 Box 7"/>
            <p:cNvSpPr txBox="1">
              <a:spLocks noChangeArrowheads="1"/>
            </p:cNvSpPr>
            <p:nvPr/>
          </p:nvSpPr>
          <p:spPr bwMode="auto">
            <a:xfrm>
              <a:off x="222865" y="3593802"/>
              <a:ext cx="726703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4000" smtClean="0"/>
                <a:t>??</a:t>
              </a:r>
              <a:endParaRPr lang="en-US" sz="4000" dirty="0" smtClean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582061" y="4341534"/>
            <a:ext cx="1573398" cy="1138321"/>
            <a:chOff x="4582061" y="4341534"/>
            <a:chExt cx="1573398" cy="1138321"/>
          </a:xfrm>
        </p:grpSpPr>
        <p:sp>
          <p:nvSpPr>
            <p:cNvPr id="20" name="Text Box 7"/>
            <p:cNvSpPr txBox="1">
              <a:spLocks noChangeArrowheads="1"/>
            </p:cNvSpPr>
            <p:nvPr/>
          </p:nvSpPr>
          <p:spPr bwMode="auto">
            <a:xfrm>
              <a:off x="5428756" y="4771969"/>
              <a:ext cx="726703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4000" smtClean="0"/>
                <a:t>??</a:t>
              </a:r>
              <a:endParaRPr lang="en-US" sz="4000" dirty="0" smtClean="0"/>
            </a:p>
          </p:txBody>
        </p:sp>
        <p:sp>
          <p:nvSpPr>
            <p:cNvPr id="21" name="Right Arrow 20"/>
            <p:cNvSpPr/>
            <p:nvPr/>
          </p:nvSpPr>
          <p:spPr>
            <a:xfrm rot="13068544">
              <a:off x="4582061" y="4341534"/>
              <a:ext cx="949569" cy="369277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405247" y="4678502"/>
            <a:ext cx="726703" cy="1693618"/>
            <a:chOff x="2405247" y="4678502"/>
            <a:chExt cx="726703" cy="1693618"/>
          </a:xfrm>
        </p:grpSpPr>
        <p:sp>
          <p:nvSpPr>
            <p:cNvPr id="22" name="Text Box 7"/>
            <p:cNvSpPr txBox="1">
              <a:spLocks noChangeArrowheads="1"/>
            </p:cNvSpPr>
            <p:nvPr/>
          </p:nvSpPr>
          <p:spPr bwMode="auto">
            <a:xfrm>
              <a:off x="2405247" y="5664234"/>
              <a:ext cx="726703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4000" dirty="0" smtClean="0"/>
                <a:t>??</a:t>
              </a:r>
            </a:p>
          </p:txBody>
        </p:sp>
        <p:sp>
          <p:nvSpPr>
            <p:cNvPr id="23" name="Right Arrow 22"/>
            <p:cNvSpPr/>
            <p:nvPr/>
          </p:nvSpPr>
          <p:spPr>
            <a:xfrm rot="16200000">
              <a:off x="2293814" y="4968648"/>
              <a:ext cx="949569" cy="369277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5" y="5682989"/>
            <a:ext cx="1131535" cy="113153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3402" y="4812850"/>
            <a:ext cx="1703739" cy="109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6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07 -0.47453 L 0.0106 -0.0076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2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Coding Style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8733" y="1729306"/>
            <a:ext cx="6246534" cy="32762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267" y="4844080"/>
            <a:ext cx="1928733" cy="19389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732437">
            <a:off x="7025430" y="4105863"/>
            <a:ext cx="1680081" cy="1680081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2814412" y="3151575"/>
            <a:ext cx="249044" cy="1281980"/>
          </a:xfrm>
          <a:prstGeom prst="round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768400" y="3303557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8934" y="3792565"/>
            <a:ext cx="446867" cy="446867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45" y="5682989"/>
            <a:ext cx="1131535" cy="113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Humans Read </a:t>
            </a:r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C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ode, Too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535099" y="1782905"/>
            <a:ext cx="5242027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 smtClean="0"/>
              <a:t>Decompose by writing meaningful methods</a:t>
            </a: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535098" y="4004251"/>
            <a:ext cx="5242027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 smtClean="0"/>
              <a:t>Indent and match your curly braces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267" y="4844080"/>
            <a:ext cx="1928733" cy="19389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732437">
            <a:off x="7025430" y="4105863"/>
            <a:ext cx="1680081" cy="16800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5" y="5682989"/>
            <a:ext cx="1131535" cy="113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2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Programming takes practice.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23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Classic CS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7644" y="982830"/>
            <a:ext cx="3692419" cy="559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59832" y="2509174"/>
            <a:ext cx="6962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Use good coding style so that humans* can read your program.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73153" y="5387680"/>
            <a:ext cx="33708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smtClean="0">
                <a:solidFill>
                  <a:schemeClr val="bg1"/>
                </a:solidFill>
              </a:rPr>
              <a:t>*especially </a:t>
            </a:r>
            <a:r>
              <a:rPr lang="en-US" sz="2400" dirty="0" smtClean="0">
                <a:solidFill>
                  <a:schemeClr val="bg1"/>
                </a:solidFill>
              </a:rPr>
              <a:t>yourself and your </a:t>
            </a:r>
            <a:r>
              <a:rPr lang="en-US" sz="2400" smtClean="0">
                <a:solidFill>
                  <a:schemeClr val="bg1"/>
                </a:solidFill>
              </a:rPr>
              <a:t>section leaders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28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169" y="2346404"/>
            <a:ext cx="2387600" cy="2400300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4445297" y="2380200"/>
            <a:ext cx="2711143" cy="940247"/>
          </a:xfrm>
          <a:prstGeom prst="wedgeRoundRectCallout">
            <a:avLst>
              <a:gd name="adj1" fmla="val -61824"/>
              <a:gd name="adj2" fmla="val 4186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 will miss you.</a:t>
            </a:r>
            <a:endParaRPr lang="en-US" sz="2800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See You Later!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4445297" y="3472847"/>
            <a:ext cx="2711143" cy="940247"/>
          </a:xfrm>
          <a:prstGeom prst="wedgeRoundRectCallout">
            <a:avLst>
              <a:gd name="adj1" fmla="val -63749"/>
              <a:gd name="adj2" fmla="val 485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Enjoy Java!</a:t>
            </a:r>
            <a:endParaRPr lang="en-US" sz="2800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4153769" y="4724059"/>
            <a:ext cx="2711143" cy="940247"/>
          </a:xfrm>
          <a:prstGeom prst="wedgeRoundRectCallout">
            <a:avLst>
              <a:gd name="adj1" fmla="val -62466"/>
              <a:gd name="adj2" fmla="val -5619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Call me maybe?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0245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Java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416" y="1148073"/>
            <a:ext cx="4516019" cy="486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23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7777"/>
            <a:ext cx="9144000" cy="5304016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Very High Level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Oval 2"/>
          <p:cNvSpPr/>
          <p:nvPr/>
        </p:nvSpPr>
        <p:spPr>
          <a:xfrm>
            <a:off x="1251285" y="3272590"/>
            <a:ext cx="1892968" cy="1620252"/>
          </a:xfrm>
          <a:prstGeom prst="ellipse">
            <a:avLst/>
          </a:prstGeom>
          <a:noFill/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0105" y="1344575"/>
            <a:ext cx="721895" cy="92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5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Slightly Less High Level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22235"/>
            <a:ext cx="9144000" cy="6135765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 rot="13746158">
            <a:off x="4657344" y="4473953"/>
            <a:ext cx="949569" cy="786917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5919537" y="4638422"/>
            <a:ext cx="2279211" cy="1726436"/>
            <a:chOff x="4572000" y="5389133"/>
            <a:chExt cx="2279211" cy="1726436"/>
          </a:xfrm>
        </p:grpSpPr>
        <p:sp>
          <p:nvSpPr>
            <p:cNvPr id="24" name="Rectangle 23"/>
            <p:cNvSpPr/>
            <p:nvPr/>
          </p:nvSpPr>
          <p:spPr>
            <a:xfrm>
              <a:off x="4572000" y="5389133"/>
              <a:ext cx="2279211" cy="17264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72000" y="5389134"/>
              <a:ext cx="2279211" cy="1726435"/>
            </a:xfrm>
            <a:prstGeom prst="rect">
              <a:avLst/>
            </a:prstGeom>
          </p:spPr>
        </p:pic>
      </p:grpSp>
      <p:sp>
        <p:nvSpPr>
          <p:cNvPr id="26" name="Oval 25"/>
          <p:cNvSpPr/>
          <p:nvPr/>
        </p:nvSpPr>
        <p:spPr>
          <a:xfrm>
            <a:off x="6384757" y="4638422"/>
            <a:ext cx="1106906" cy="47976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614736" y="4524363"/>
            <a:ext cx="26469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Comic Sans MS" charset="0"/>
                <a:ea typeface="Comic Sans MS" charset="0"/>
                <a:cs typeface="Comic Sans MS" charset="0"/>
              </a:rPr>
              <a:t>Consoles</a:t>
            </a:r>
            <a:endParaRPr lang="en-US" sz="4000" dirty="0">
              <a:latin typeface="Comic Sans MS" charset="0"/>
              <a:ea typeface="Comic Sans MS" charset="0"/>
              <a:cs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46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Computer Science is</a:t>
            </a:r>
            <a:r>
              <a:rPr lang="mr-IN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…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3951" y="3917779"/>
            <a:ext cx="4271216" cy="22423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6001" y="1005702"/>
            <a:ext cx="4387999" cy="2056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6001" y="4426290"/>
            <a:ext cx="4317666" cy="24317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572894"/>
            <a:ext cx="2562726" cy="32851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88897"/>
            <a:ext cx="4263992" cy="266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2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How do I write a console program?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What are variables and how do I use them?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How do I get user input in a console program?</a:t>
            </a:r>
            <a:endParaRPr lang="en-US" sz="2400" dirty="0" smtClean="0">
              <a:latin typeface="Chalkboard"/>
              <a:cs typeface="Chalkboar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Today’s Goals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Oval 8"/>
          <p:cNvSpPr/>
          <p:nvPr/>
        </p:nvSpPr>
        <p:spPr>
          <a:xfrm>
            <a:off x="890643" y="1129335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117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Console Program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443" y="1235583"/>
            <a:ext cx="2272631" cy="22726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443" y="3901674"/>
            <a:ext cx="4775200" cy="1825358"/>
          </a:xfrm>
          <a:prstGeom prst="rect">
            <a:avLst/>
          </a:prstGeom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267199" y="1556290"/>
            <a:ext cx="4106779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 smtClean="0">
                <a:solidFill>
                  <a:schemeClr val="tx2"/>
                </a:solidFill>
              </a:rPr>
              <a:t>Takes text input</a:t>
            </a:r>
          </a:p>
          <a:p>
            <a:pPr>
              <a:spcBef>
                <a:spcPct val="50000"/>
              </a:spcBef>
            </a:pPr>
            <a:r>
              <a:rPr lang="en-US" sz="4000" dirty="0" smtClean="0">
                <a:solidFill>
                  <a:schemeClr val="accent2"/>
                </a:solidFill>
              </a:rPr>
              <a:t>Prints text output</a:t>
            </a:r>
          </a:p>
        </p:txBody>
      </p:sp>
    </p:spTree>
    <p:extLst>
      <p:ext uri="{BB962C8B-B14F-4D97-AF65-F5344CB8AC3E}">
        <p14:creationId xmlns:p14="http://schemas.microsoft.com/office/powerpoint/2010/main" val="201988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810" name="Group 2"/>
          <p:cNvGrpSpPr>
            <a:grpSpLocks/>
          </p:cNvGrpSpPr>
          <p:nvPr/>
        </p:nvGrpSpPr>
        <p:grpSpPr bwMode="auto">
          <a:xfrm>
            <a:off x="468352" y="1154150"/>
            <a:ext cx="8229600" cy="2743200"/>
            <a:chOff x="288" y="720"/>
            <a:chExt cx="5184" cy="1728"/>
          </a:xfrm>
        </p:grpSpPr>
        <p:sp>
          <p:nvSpPr>
            <p:cNvPr id="503811" name="Rectangle 3"/>
            <p:cNvSpPr>
              <a:spLocks noChangeArrowheads="1"/>
            </p:cNvSpPr>
            <p:nvPr/>
          </p:nvSpPr>
          <p:spPr bwMode="auto">
            <a:xfrm>
              <a:off x="288" y="720"/>
              <a:ext cx="5184" cy="17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3812" name="Text Box 4"/>
            <p:cNvSpPr txBox="1">
              <a:spLocks noChangeArrowheads="1"/>
            </p:cNvSpPr>
            <p:nvPr/>
          </p:nvSpPr>
          <p:spPr bwMode="auto">
            <a:xfrm>
              <a:off x="350" y="747"/>
              <a:ext cx="5088" cy="16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import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acm.program</a:t>
              </a:r>
              <a:r>
                <a:rPr lang="en-US" sz="2000" dirty="0">
                  <a:latin typeface="Courier New" charset="0"/>
                </a:rPr>
                <a:t>.*;</a:t>
              </a:r>
            </a:p>
            <a:p>
              <a:endParaRPr lang="en-US" sz="2000" dirty="0">
                <a:latin typeface="Courier New" charset="0"/>
              </a:endParaRPr>
            </a:p>
            <a:p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public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class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HelloProgram</a:t>
              </a:r>
              <a:r>
                <a:rPr lang="en-US" sz="2000" dirty="0">
                  <a:latin typeface="Courier New" charset="0"/>
                </a:rPr>
                <a:t> </a:t>
              </a:r>
              <a:r>
                <a:rPr lang="en-US" sz="2000" b="1" dirty="0">
                  <a:solidFill>
                    <a:srgbClr val="7030A0"/>
                  </a:solidFill>
                  <a:latin typeface="Courier New" charset="0"/>
                </a:rPr>
                <a:t>extends</a:t>
              </a:r>
              <a:r>
                <a:rPr lang="en-US" sz="2000" dirty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err="1">
                  <a:latin typeface="Courier New" charset="0"/>
                </a:rPr>
                <a:t>ConsoleProgram</a:t>
              </a:r>
              <a:r>
                <a:rPr lang="en-US" sz="2000" dirty="0">
                  <a:latin typeface="Courier New" charset="0"/>
                </a:rPr>
                <a:t> </a:t>
              </a:r>
              <a:r>
                <a:rPr lang="en-US" sz="2000" dirty="0" smtClean="0">
                  <a:latin typeface="Courier New" charset="0"/>
                </a:rPr>
                <a:t>{</a:t>
              </a:r>
            </a:p>
            <a:p>
              <a:pPr>
                <a:spcBef>
                  <a:spcPct val="40000"/>
                </a:spcBef>
              </a:pPr>
              <a:r>
                <a:rPr lang="en-US" sz="2000" dirty="0" smtClean="0">
                  <a:latin typeface="Courier New" charset="0"/>
                </a:rPr>
                <a:t>   </a:t>
              </a:r>
              <a:r>
                <a:rPr lang="en-US" sz="2000" b="1" dirty="0" smtClean="0">
                  <a:solidFill>
                    <a:srgbClr val="7030A0"/>
                  </a:solidFill>
                  <a:latin typeface="Courier New" charset="0"/>
                </a:rPr>
                <a:t>public</a:t>
              </a:r>
              <a:r>
                <a:rPr lang="en-US" sz="2000" dirty="0" smtClean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b="1" dirty="0" smtClean="0">
                  <a:solidFill>
                    <a:srgbClr val="7030A0"/>
                  </a:solidFill>
                  <a:latin typeface="Courier New" charset="0"/>
                </a:rPr>
                <a:t>void</a:t>
              </a:r>
              <a:r>
                <a:rPr lang="en-US" sz="2000" dirty="0" smtClean="0">
                  <a:solidFill>
                    <a:srgbClr val="7030A0"/>
                  </a:solidFill>
                  <a:latin typeface="Courier New" charset="0"/>
                </a:rPr>
                <a:t> </a:t>
              </a:r>
              <a:r>
                <a:rPr lang="en-US" sz="2000" dirty="0" smtClean="0">
                  <a:latin typeface="Courier New" charset="0"/>
                </a:rPr>
                <a:t>run() {</a:t>
              </a:r>
            </a:p>
            <a:p>
              <a:pPr>
                <a:spcBef>
                  <a:spcPct val="20000"/>
                </a:spcBef>
              </a:pPr>
              <a:r>
                <a:rPr lang="en-US" sz="2000" dirty="0" smtClean="0">
                  <a:latin typeface="Courier New" charset="0"/>
                </a:rPr>
                <a:t>      </a:t>
              </a:r>
              <a:r>
                <a:rPr lang="en-US" sz="2000" dirty="0" err="1">
                  <a:latin typeface="Courier New" charset="0"/>
                </a:rPr>
                <a:t>println</a:t>
              </a:r>
              <a:r>
                <a:rPr lang="en-US" sz="2000" dirty="0">
                  <a:latin typeface="Courier New" charset="0"/>
                </a:rPr>
                <a:t>(</a:t>
              </a:r>
              <a:r>
                <a:rPr lang="en-US" sz="2000" dirty="0">
                  <a:solidFill>
                    <a:srgbClr val="0027FF"/>
                  </a:solidFill>
                  <a:latin typeface="Courier New" charset="0"/>
                </a:rPr>
                <a:t>"hello, world"</a:t>
              </a:r>
              <a:r>
                <a:rPr lang="en-US" sz="2000" dirty="0">
                  <a:latin typeface="Courier New" charset="0"/>
                </a:rPr>
                <a:t>);</a:t>
              </a:r>
            </a:p>
            <a:p>
              <a:pPr>
                <a:spcBef>
                  <a:spcPct val="20000"/>
                </a:spcBef>
              </a:pPr>
              <a:r>
                <a:rPr lang="en-US" sz="2000" dirty="0">
                  <a:latin typeface="Courier New" charset="0"/>
                </a:rPr>
                <a:t>   }</a:t>
              </a:r>
            </a:p>
            <a:p>
              <a:pPr>
                <a:spcBef>
                  <a:spcPct val="40000"/>
                </a:spcBef>
              </a:pPr>
              <a:r>
                <a:rPr lang="en-US" sz="2000" dirty="0">
                  <a:latin typeface="Courier New" charset="0"/>
                </a:rPr>
                <a:t>}</a:t>
              </a:r>
            </a:p>
          </p:txBody>
        </p:sp>
      </p:grpSp>
      <p:sp>
        <p:nvSpPr>
          <p:cNvPr id="503814" name="Rectangle 6"/>
          <p:cNvSpPr>
            <a:spLocks noChangeArrowheads="1"/>
          </p:cNvSpPr>
          <p:nvPr/>
        </p:nvSpPr>
        <p:spPr bwMode="auto">
          <a:xfrm>
            <a:off x="1447800" y="2638425"/>
            <a:ext cx="3849688" cy="3460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3815" name="Rectangle 7"/>
          <p:cNvSpPr>
            <a:spLocks noChangeArrowheads="1"/>
          </p:cNvSpPr>
          <p:nvPr/>
        </p:nvSpPr>
        <p:spPr bwMode="auto">
          <a:xfrm>
            <a:off x="990600" y="2251075"/>
            <a:ext cx="4343400" cy="11430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3818" name="Text Box 10"/>
          <p:cNvSpPr txBox="1">
            <a:spLocks noChangeArrowheads="1"/>
          </p:cNvSpPr>
          <p:nvPr/>
        </p:nvSpPr>
        <p:spPr bwMode="auto">
          <a:xfrm>
            <a:off x="544552" y="1208049"/>
            <a:ext cx="8077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2000" dirty="0">
              <a:latin typeface="Courier New" charset="0"/>
            </a:endParaRPr>
          </a:p>
        </p:txBody>
      </p:sp>
      <p:grpSp>
        <p:nvGrpSpPr>
          <p:cNvPr id="503819" name="Group 11"/>
          <p:cNvGrpSpPr>
            <a:grpSpLocks/>
          </p:cNvGrpSpPr>
          <p:nvPr/>
        </p:nvGrpSpPr>
        <p:grpSpPr bwMode="auto">
          <a:xfrm>
            <a:off x="1870075" y="4495800"/>
            <a:ext cx="5402263" cy="1635125"/>
            <a:chOff x="1178" y="3122"/>
            <a:chExt cx="3403" cy="1030"/>
          </a:xfrm>
        </p:grpSpPr>
        <p:pic>
          <p:nvPicPr>
            <p:cNvPr id="503820" name="Picture 12" descr="Conso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3821" name="Text Box 13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Courier New" charset="0"/>
                </a:rPr>
                <a:t>HelloConsole</a:t>
              </a:r>
              <a:endParaRPr lang="en-US" sz="1000" b="0">
                <a:solidFill>
                  <a:srgbClr val="333333"/>
                </a:solidFill>
                <a:latin typeface="Courier New" charset="0"/>
              </a:endParaRPr>
            </a:p>
          </p:txBody>
        </p:sp>
      </p:grpSp>
      <p:sp>
        <p:nvSpPr>
          <p:cNvPr id="503822" name="Text Box 14"/>
          <p:cNvSpPr txBox="1">
            <a:spLocks noChangeArrowheads="1"/>
          </p:cNvSpPr>
          <p:nvPr/>
        </p:nvSpPr>
        <p:spPr bwMode="auto">
          <a:xfrm>
            <a:off x="1885950" y="4689475"/>
            <a:ext cx="5029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charset="0"/>
              </a:rPr>
              <a:t>hello, world</a:t>
            </a: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First Console Program: Hello World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727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3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814" grpId="0" animBg="1"/>
      <p:bldP spid="503815" grpId="0" animBg="1"/>
      <p:bldP spid="503822" grpId="0" build="p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960438"/>
            <a:ext cx="4762500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177800"/>
            <a:ext cx="6502400" cy="6502400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In Pop Culture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4988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How do I write a console program?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What are variables and how do I use them?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How do I get user input in a console program?</a:t>
            </a:r>
            <a:endParaRPr lang="en-US" sz="2400" dirty="0" smtClean="0">
              <a:latin typeface="Chalkboard"/>
              <a:cs typeface="Chalkboar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Today’s Goals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5211" y="1021613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  <a:endParaRPr lang="en-US" sz="4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898358" y="1504190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06380" y="1897220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6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"/>
          <p:cNvSpPr>
            <a:spLocks noChangeArrowheads="1"/>
          </p:cNvSpPr>
          <p:nvPr/>
        </p:nvSpPr>
        <p:spPr bwMode="auto">
          <a:xfrm>
            <a:off x="401444" y="1109544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22531" name="Group 3"/>
          <p:cNvGrpSpPr>
            <a:grpSpLocks/>
          </p:cNvGrpSpPr>
          <p:nvPr/>
        </p:nvGrpSpPr>
        <p:grpSpPr bwMode="auto">
          <a:xfrm>
            <a:off x="1870075" y="4956175"/>
            <a:ext cx="5402263" cy="1635125"/>
            <a:chOff x="1178" y="3122"/>
            <a:chExt cx="3403" cy="1030"/>
          </a:xfrm>
        </p:grpSpPr>
        <p:pic>
          <p:nvPicPr>
            <p:cNvPr id="22569" name="Picture 4" descr="Consol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70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22533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 smtClean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 smtClean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sp>
        <p:nvSpPr>
          <p:cNvPr id="491528" name="Rectangle 8"/>
          <p:cNvSpPr>
            <a:spLocks noChangeArrowheads="1"/>
          </p:cNvSpPr>
          <p:nvPr/>
        </p:nvSpPr>
        <p:spPr bwMode="auto">
          <a:xfrm>
            <a:off x="1447800" y="1982183"/>
            <a:ext cx="6564313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535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22563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4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22565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6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22567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8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491536" name="Rectangle 16"/>
          <p:cNvSpPr>
            <a:spLocks noChangeArrowheads="1"/>
          </p:cNvSpPr>
          <p:nvPr/>
        </p:nvSpPr>
        <p:spPr bwMode="auto">
          <a:xfrm>
            <a:off x="1447800" y="2312988"/>
            <a:ext cx="4875213" cy="33972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7" name="Rectangle 17"/>
          <p:cNvSpPr>
            <a:spLocks noChangeArrowheads="1"/>
          </p:cNvSpPr>
          <p:nvPr/>
        </p:nvSpPr>
        <p:spPr bwMode="auto">
          <a:xfrm>
            <a:off x="1447800" y="2655888"/>
            <a:ext cx="4876800" cy="36195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8" name="Rectangle 18"/>
          <p:cNvSpPr>
            <a:spLocks noChangeArrowheads="1"/>
          </p:cNvSpPr>
          <p:nvPr/>
        </p:nvSpPr>
        <p:spPr bwMode="auto">
          <a:xfrm>
            <a:off x="2882900" y="2332038"/>
            <a:ext cx="3249613" cy="32226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9" name="Rectangle 19"/>
          <p:cNvSpPr>
            <a:spLocks noChangeArrowheads="1"/>
          </p:cNvSpPr>
          <p:nvPr/>
        </p:nvSpPr>
        <p:spPr bwMode="auto">
          <a:xfrm>
            <a:off x="2884488" y="2660650"/>
            <a:ext cx="3249612" cy="3571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0" name="Rectangle 20"/>
          <p:cNvSpPr>
            <a:spLocks noChangeArrowheads="1"/>
          </p:cNvSpPr>
          <p:nvPr/>
        </p:nvSpPr>
        <p:spPr bwMode="auto">
          <a:xfrm>
            <a:off x="1447800" y="2998788"/>
            <a:ext cx="3276600" cy="3429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1" name="Rectangle 21"/>
          <p:cNvSpPr>
            <a:spLocks noChangeArrowheads="1"/>
          </p:cNvSpPr>
          <p:nvPr/>
        </p:nvSpPr>
        <p:spPr bwMode="auto">
          <a:xfrm>
            <a:off x="1447800" y="3330575"/>
            <a:ext cx="6108700" cy="358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2" name="Text Box 22"/>
          <p:cNvSpPr txBox="1">
            <a:spLocks noChangeArrowheads="1"/>
          </p:cNvSpPr>
          <p:nvPr/>
        </p:nvSpPr>
        <p:spPr bwMode="auto">
          <a:xfrm>
            <a:off x="1885950" y="51498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491543" name="Text Box 23"/>
          <p:cNvSpPr txBox="1">
            <a:spLocks noChangeArrowheads="1"/>
          </p:cNvSpPr>
          <p:nvPr/>
        </p:nvSpPr>
        <p:spPr bwMode="auto">
          <a:xfrm>
            <a:off x="1885950" y="56070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491544" name="Text Box 24"/>
          <p:cNvSpPr txBox="1">
            <a:spLocks noChangeArrowheads="1"/>
          </p:cNvSpPr>
          <p:nvPr/>
        </p:nvSpPr>
        <p:spPr bwMode="auto">
          <a:xfrm>
            <a:off x="1885950" y="58356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The total is 42.</a:t>
            </a:r>
          </a:p>
        </p:txBody>
      </p:sp>
      <p:sp>
        <p:nvSpPr>
          <p:cNvPr id="491545" name="Text Box 25"/>
          <p:cNvSpPr txBox="1">
            <a:spLocks noChangeArrowheads="1"/>
          </p:cNvSpPr>
          <p:nvPr/>
        </p:nvSpPr>
        <p:spPr bwMode="auto">
          <a:xfrm>
            <a:off x="49530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17</a:t>
            </a:r>
          </a:p>
        </p:txBody>
      </p:sp>
      <p:sp>
        <p:nvSpPr>
          <p:cNvPr id="491546" name="Text Box 26"/>
          <p:cNvSpPr txBox="1">
            <a:spLocks noChangeArrowheads="1"/>
          </p:cNvSpPr>
          <p:nvPr/>
        </p:nvSpPr>
        <p:spPr bwMode="auto">
          <a:xfrm>
            <a:off x="61341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25</a:t>
            </a:r>
          </a:p>
        </p:txBody>
      </p:sp>
      <p:sp>
        <p:nvSpPr>
          <p:cNvPr id="491547" name="Text Box 27"/>
          <p:cNvSpPr txBox="1">
            <a:spLocks noChangeArrowheads="1"/>
          </p:cNvSpPr>
          <p:nvPr/>
        </p:nvSpPr>
        <p:spPr bwMode="auto">
          <a:xfrm>
            <a:off x="73152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42</a:t>
            </a:r>
          </a:p>
        </p:txBody>
      </p:sp>
      <p:sp>
        <p:nvSpPr>
          <p:cNvPr id="491548" name="Text Box 28"/>
          <p:cNvSpPr txBox="1">
            <a:spLocks noChangeArrowheads="1"/>
          </p:cNvSpPr>
          <p:nvPr/>
        </p:nvSpPr>
        <p:spPr bwMode="auto">
          <a:xfrm>
            <a:off x="1885950" y="56070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accent2"/>
                </a:solidFill>
                <a:latin typeface="Courier New" pitchFamily="1" charset="0"/>
              </a:rPr>
              <a:t>          25</a:t>
            </a:r>
          </a:p>
        </p:txBody>
      </p: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533400" y="1219200"/>
            <a:ext cx="7848600" cy="3429000"/>
            <a:chOff x="432" y="864"/>
            <a:chExt cx="4944" cy="2160"/>
          </a:xfrm>
        </p:grpSpPr>
        <p:sp>
          <p:nvSpPr>
            <p:cNvPr id="22553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22554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5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22556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7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22558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9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  <p:sp>
          <p:nvSpPr>
            <p:cNvPr id="22560" name="Text Box 38"/>
            <p:cNvSpPr txBox="1">
              <a:spLocks noChangeArrowheads="1"/>
            </p:cNvSpPr>
            <p:nvPr/>
          </p:nvSpPr>
          <p:spPr bwMode="auto">
            <a:xfrm>
              <a:off x="3216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 dirty="0"/>
                <a:t>17</a:t>
              </a:r>
              <a:endParaRPr lang="en-US" sz="2000" b="0" dirty="0">
                <a:latin typeface="Courier New" pitchFamily="1" charset="0"/>
              </a:endParaRPr>
            </a:p>
          </p:txBody>
        </p:sp>
        <p:sp>
          <p:nvSpPr>
            <p:cNvPr id="22561" name="Text Box 39"/>
            <p:cNvSpPr txBox="1">
              <a:spLocks noChangeArrowheads="1"/>
            </p:cNvSpPr>
            <p:nvPr/>
          </p:nvSpPr>
          <p:spPr bwMode="auto">
            <a:xfrm>
              <a:off x="3960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/>
                <a:t>25</a:t>
              </a:r>
            </a:p>
          </p:txBody>
        </p:sp>
        <p:sp>
          <p:nvSpPr>
            <p:cNvPr id="22562" name="Text Box 40"/>
            <p:cNvSpPr txBox="1">
              <a:spLocks noChangeArrowheads="1"/>
            </p:cNvSpPr>
            <p:nvPr/>
          </p:nvSpPr>
          <p:spPr bwMode="auto">
            <a:xfrm>
              <a:off x="4704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/>
                <a:t>42</a:t>
              </a:r>
              <a:endParaRPr lang="en-US" sz="2000" b="0">
                <a:latin typeface="Courier New" pitchFamily="1" charset="0"/>
              </a:endParaRPr>
            </a:p>
          </p:txBody>
        </p:sp>
      </p:grpSp>
      <p:sp>
        <p:nvSpPr>
          <p:cNvPr id="491561" name="Text Box 41"/>
          <p:cNvSpPr txBox="1">
            <a:spLocks noChangeArrowheads="1"/>
          </p:cNvSpPr>
          <p:nvPr/>
        </p:nvSpPr>
        <p:spPr bwMode="auto">
          <a:xfrm>
            <a:off x="1892300" y="53848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491562" name="Text Box 42"/>
          <p:cNvSpPr txBox="1">
            <a:spLocks noChangeArrowheads="1"/>
          </p:cNvSpPr>
          <p:nvPr/>
        </p:nvSpPr>
        <p:spPr bwMode="auto">
          <a:xfrm>
            <a:off x="1892300" y="53848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4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Add2Integers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3229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28" grpId="0" animBg="1"/>
      <p:bldP spid="491536" grpId="0" animBg="1"/>
      <p:bldP spid="491537" grpId="0" animBg="1"/>
      <p:bldP spid="491538" grpId="0" animBg="1"/>
      <p:bldP spid="491539" grpId="0" animBg="1"/>
      <p:bldP spid="491540" grpId="0" animBg="1"/>
      <p:bldP spid="491541" grpId="0" animBg="1"/>
      <p:bldP spid="491542" grpId="0"/>
      <p:bldP spid="491543" grpId="0"/>
      <p:bldP spid="491544" grpId="0"/>
      <p:bldP spid="491545" grpId="0"/>
      <p:bldP spid="491546" grpId="0"/>
      <p:bldP spid="491547" grpId="0"/>
      <p:bldP spid="491548" grpId="0"/>
      <p:bldP spid="491561" grpId="0" build="p" autoUpdateAnimBg="0"/>
      <p:bldP spid="491562" grpId="0" build="p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What is a variable?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93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[suspense]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43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Variables are Like Boxes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9111" y="874986"/>
            <a:ext cx="5983014" cy="59830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93" b="96322" l="9985" r="8999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7784" y="2793260"/>
            <a:ext cx="3948679" cy="296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7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21" y="1074389"/>
            <a:ext cx="6172200" cy="3594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19093" y="5486400"/>
            <a:ext cx="485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My computer has space for </a:t>
            </a:r>
            <a:r>
              <a:rPr lang="en-US" dirty="0" smtClean="0"/>
              <a:t>about 64 </a:t>
            </a:r>
            <a:r>
              <a:rPr lang="en-US" dirty="0" smtClean="0"/>
              <a:t>billion boxes</a:t>
            </a:r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Teeny Tiny Boxes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5843239" y="2419815"/>
            <a:ext cx="2575932" cy="2386361"/>
          </a:xfrm>
          <a:custGeom>
            <a:avLst/>
            <a:gdLst>
              <a:gd name="connsiteX0" fmla="*/ 1538868 w 2575932"/>
              <a:gd name="connsiteY0" fmla="*/ 0 h 2386361"/>
              <a:gd name="connsiteX1" fmla="*/ 1170878 w 2575932"/>
              <a:gd name="connsiteY1" fmla="*/ 22302 h 2386361"/>
              <a:gd name="connsiteX2" fmla="*/ 1126273 w 2575932"/>
              <a:gd name="connsiteY2" fmla="*/ 33453 h 2386361"/>
              <a:gd name="connsiteX3" fmla="*/ 1025912 w 2575932"/>
              <a:gd name="connsiteY3" fmla="*/ 44605 h 2386361"/>
              <a:gd name="connsiteX4" fmla="*/ 959005 w 2575932"/>
              <a:gd name="connsiteY4" fmla="*/ 55756 h 2386361"/>
              <a:gd name="connsiteX5" fmla="*/ 880946 w 2575932"/>
              <a:gd name="connsiteY5" fmla="*/ 100361 h 2386361"/>
              <a:gd name="connsiteX6" fmla="*/ 791737 w 2575932"/>
              <a:gd name="connsiteY6" fmla="*/ 156117 h 2386361"/>
              <a:gd name="connsiteX7" fmla="*/ 747132 w 2575932"/>
              <a:gd name="connsiteY7" fmla="*/ 200722 h 2386361"/>
              <a:gd name="connsiteX8" fmla="*/ 724829 w 2575932"/>
              <a:gd name="connsiteY8" fmla="*/ 223024 h 2386361"/>
              <a:gd name="connsiteX9" fmla="*/ 691376 w 2575932"/>
              <a:gd name="connsiteY9" fmla="*/ 256478 h 2386361"/>
              <a:gd name="connsiteX10" fmla="*/ 657922 w 2575932"/>
              <a:gd name="connsiteY10" fmla="*/ 278780 h 2386361"/>
              <a:gd name="connsiteX11" fmla="*/ 635620 w 2575932"/>
              <a:gd name="connsiteY11" fmla="*/ 301083 h 2386361"/>
              <a:gd name="connsiteX12" fmla="*/ 457200 w 2575932"/>
              <a:gd name="connsiteY12" fmla="*/ 334536 h 2386361"/>
              <a:gd name="connsiteX13" fmla="*/ 423746 w 2575932"/>
              <a:gd name="connsiteY13" fmla="*/ 345687 h 2386361"/>
              <a:gd name="connsiteX14" fmla="*/ 379141 w 2575932"/>
              <a:gd name="connsiteY14" fmla="*/ 356839 h 2386361"/>
              <a:gd name="connsiteX15" fmla="*/ 345688 w 2575932"/>
              <a:gd name="connsiteY15" fmla="*/ 379141 h 2386361"/>
              <a:gd name="connsiteX16" fmla="*/ 256478 w 2575932"/>
              <a:gd name="connsiteY16" fmla="*/ 401444 h 2386361"/>
              <a:gd name="connsiteX17" fmla="*/ 189571 w 2575932"/>
              <a:gd name="connsiteY17" fmla="*/ 434897 h 2386361"/>
              <a:gd name="connsiteX18" fmla="*/ 156117 w 2575932"/>
              <a:gd name="connsiteY18" fmla="*/ 457200 h 2386361"/>
              <a:gd name="connsiteX19" fmla="*/ 133815 w 2575932"/>
              <a:gd name="connsiteY19" fmla="*/ 490653 h 2386361"/>
              <a:gd name="connsiteX20" fmla="*/ 111512 w 2575932"/>
              <a:gd name="connsiteY20" fmla="*/ 512956 h 2386361"/>
              <a:gd name="connsiteX21" fmla="*/ 66907 w 2575932"/>
              <a:gd name="connsiteY21" fmla="*/ 579863 h 2386361"/>
              <a:gd name="connsiteX22" fmla="*/ 55756 w 2575932"/>
              <a:gd name="connsiteY22" fmla="*/ 613317 h 2386361"/>
              <a:gd name="connsiteX23" fmla="*/ 22302 w 2575932"/>
              <a:gd name="connsiteY23" fmla="*/ 702526 h 2386361"/>
              <a:gd name="connsiteX24" fmla="*/ 0 w 2575932"/>
              <a:gd name="connsiteY24" fmla="*/ 869795 h 2386361"/>
              <a:gd name="connsiteX25" fmla="*/ 22302 w 2575932"/>
              <a:gd name="connsiteY25" fmla="*/ 1226634 h 2386361"/>
              <a:gd name="connsiteX26" fmla="*/ 55756 w 2575932"/>
              <a:gd name="connsiteY26" fmla="*/ 1304692 h 2386361"/>
              <a:gd name="connsiteX27" fmla="*/ 66907 w 2575932"/>
              <a:gd name="connsiteY27" fmla="*/ 1360448 h 2386361"/>
              <a:gd name="connsiteX28" fmla="*/ 122663 w 2575932"/>
              <a:gd name="connsiteY28" fmla="*/ 1516565 h 2386361"/>
              <a:gd name="connsiteX29" fmla="*/ 156117 w 2575932"/>
              <a:gd name="connsiteY29" fmla="*/ 1683834 h 2386361"/>
              <a:gd name="connsiteX30" fmla="*/ 167268 w 2575932"/>
              <a:gd name="connsiteY30" fmla="*/ 1717287 h 2386361"/>
              <a:gd name="connsiteX31" fmla="*/ 256478 w 2575932"/>
              <a:gd name="connsiteY31" fmla="*/ 1851102 h 2386361"/>
              <a:gd name="connsiteX32" fmla="*/ 278781 w 2575932"/>
              <a:gd name="connsiteY32" fmla="*/ 1873405 h 2386361"/>
              <a:gd name="connsiteX33" fmla="*/ 379141 w 2575932"/>
              <a:gd name="connsiteY33" fmla="*/ 1984917 h 2386361"/>
              <a:gd name="connsiteX34" fmla="*/ 401444 w 2575932"/>
              <a:gd name="connsiteY34" fmla="*/ 2007219 h 2386361"/>
              <a:gd name="connsiteX35" fmla="*/ 434898 w 2575932"/>
              <a:gd name="connsiteY35" fmla="*/ 2040673 h 2386361"/>
              <a:gd name="connsiteX36" fmla="*/ 468351 w 2575932"/>
              <a:gd name="connsiteY36" fmla="*/ 2062975 h 2386361"/>
              <a:gd name="connsiteX37" fmla="*/ 490654 w 2575932"/>
              <a:gd name="connsiteY37" fmla="*/ 2085278 h 2386361"/>
              <a:gd name="connsiteX38" fmla="*/ 535259 w 2575932"/>
              <a:gd name="connsiteY38" fmla="*/ 2118731 h 2386361"/>
              <a:gd name="connsiteX39" fmla="*/ 557561 w 2575932"/>
              <a:gd name="connsiteY39" fmla="*/ 2141034 h 2386361"/>
              <a:gd name="connsiteX40" fmla="*/ 669073 w 2575932"/>
              <a:gd name="connsiteY40" fmla="*/ 2207941 h 2386361"/>
              <a:gd name="connsiteX41" fmla="*/ 769434 w 2575932"/>
              <a:gd name="connsiteY41" fmla="*/ 2263697 h 2386361"/>
              <a:gd name="connsiteX42" fmla="*/ 814039 w 2575932"/>
              <a:gd name="connsiteY42" fmla="*/ 2297151 h 2386361"/>
              <a:gd name="connsiteX43" fmla="*/ 847493 w 2575932"/>
              <a:gd name="connsiteY43" fmla="*/ 2308302 h 2386361"/>
              <a:gd name="connsiteX44" fmla="*/ 1025912 w 2575932"/>
              <a:gd name="connsiteY44" fmla="*/ 2330605 h 2386361"/>
              <a:gd name="connsiteX45" fmla="*/ 1070517 w 2575932"/>
              <a:gd name="connsiteY45" fmla="*/ 2341756 h 2386361"/>
              <a:gd name="connsiteX46" fmla="*/ 1170878 w 2575932"/>
              <a:gd name="connsiteY46" fmla="*/ 2352907 h 2386361"/>
              <a:gd name="connsiteX47" fmla="*/ 1260088 w 2575932"/>
              <a:gd name="connsiteY47" fmla="*/ 2364058 h 2386361"/>
              <a:gd name="connsiteX48" fmla="*/ 1315844 w 2575932"/>
              <a:gd name="connsiteY48" fmla="*/ 2375209 h 2386361"/>
              <a:gd name="connsiteX49" fmla="*/ 1382751 w 2575932"/>
              <a:gd name="connsiteY49" fmla="*/ 2386361 h 2386361"/>
              <a:gd name="connsiteX50" fmla="*/ 1728439 w 2575932"/>
              <a:gd name="connsiteY50" fmla="*/ 2375209 h 2386361"/>
              <a:gd name="connsiteX51" fmla="*/ 1873405 w 2575932"/>
              <a:gd name="connsiteY51" fmla="*/ 2319453 h 2386361"/>
              <a:gd name="connsiteX52" fmla="*/ 1906859 w 2575932"/>
              <a:gd name="connsiteY52" fmla="*/ 2297151 h 2386361"/>
              <a:gd name="connsiteX53" fmla="*/ 1929161 w 2575932"/>
              <a:gd name="connsiteY53" fmla="*/ 2274848 h 2386361"/>
              <a:gd name="connsiteX54" fmla="*/ 1984917 w 2575932"/>
              <a:gd name="connsiteY54" fmla="*/ 2230244 h 2386361"/>
              <a:gd name="connsiteX55" fmla="*/ 2051824 w 2575932"/>
              <a:gd name="connsiteY55" fmla="*/ 2163336 h 2386361"/>
              <a:gd name="connsiteX56" fmla="*/ 2152185 w 2575932"/>
              <a:gd name="connsiteY56" fmla="*/ 2074126 h 2386361"/>
              <a:gd name="connsiteX57" fmla="*/ 2185639 w 2575932"/>
              <a:gd name="connsiteY57" fmla="*/ 2029522 h 2386361"/>
              <a:gd name="connsiteX58" fmla="*/ 2241395 w 2575932"/>
              <a:gd name="connsiteY58" fmla="*/ 1973765 h 2386361"/>
              <a:gd name="connsiteX59" fmla="*/ 2286000 w 2575932"/>
              <a:gd name="connsiteY59" fmla="*/ 1873405 h 2386361"/>
              <a:gd name="connsiteX60" fmla="*/ 2308302 w 2575932"/>
              <a:gd name="connsiteY60" fmla="*/ 1851102 h 2386361"/>
              <a:gd name="connsiteX61" fmla="*/ 2352907 w 2575932"/>
              <a:gd name="connsiteY61" fmla="*/ 1784195 h 2386361"/>
              <a:gd name="connsiteX62" fmla="*/ 2375210 w 2575932"/>
              <a:gd name="connsiteY62" fmla="*/ 1750741 h 2386361"/>
              <a:gd name="connsiteX63" fmla="*/ 2430966 w 2575932"/>
              <a:gd name="connsiteY63" fmla="*/ 1694985 h 2386361"/>
              <a:gd name="connsiteX64" fmla="*/ 2464420 w 2575932"/>
              <a:gd name="connsiteY64" fmla="*/ 1661531 h 2386361"/>
              <a:gd name="connsiteX65" fmla="*/ 2475571 w 2575932"/>
              <a:gd name="connsiteY65" fmla="*/ 1572322 h 2386361"/>
              <a:gd name="connsiteX66" fmla="*/ 2486722 w 2575932"/>
              <a:gd name="connsiteY66" fmla="*/ 1538868 h 2386361"/>
              <a:gd name="connsiteX67" fmla="*/ 2497873 w 2575932"/>
              <a:gd name="connsiteY67" fmla="*/ 1494263 h 2386361"/>
              <a:gd name="connsiteX68" fmla="*/ 2520176 w 2575932"/>
              <a:gd name="connsiteY68" fmla="*/ 1393902 h 2386361"/>
              <a:gd name="connsiteX69" fmla="*/ 2542478 w 2575932"/>
              <a:gd name="connsiteY69" fmla="*/ 1326995 h 2386361"/>
              <a:gd name="connsiteX70" fmla="*/ 2575932 w 2575932"/>
              <a:gd name="connsiteY70" fmla="*/ 1248936 h 2386361"/>
              <a:gd name="connsiteX71" fmla="*/ 2564781 w 2575932"/>
              <a:gd name="connsiteY71" fmla="*/ 936702 h 2386361"/>
              <a:gd name="connsiteX72" fmla="*/ 2553629 w 2575932"/>
              <a:gd name="connsiteY72" fmla="*/ 457200 h 2386361"/>
              <a:gd name="connsiteX73" fmla="*/ 2442117 w 2575932"/>
              <a:gd name="connsiteY73" fmla="*/ 367990 h 2386361"/>
              <a:gd name="connsiteX74" fmla="*/ 2375210 w 2575932"/>
              <a:gd name="connsiteY74" fmla="*/ 334536 h 2386361"/>
              <a:gd name="connsiteX75" fmla="*/ 2341756 w 2575932"/>
              <a:gd name="connsiteY75" fmla="*/ 312234 h 2386361"/>
              <a:gd name="connsiteX76" fmla="*/ 2274849 w 2575932"/>
              <a:gd name="connsiteY76" fmla="*/ 289931 h 2386361"/>
              <a:gd name="connsiteX77" fmla="*/ 2241395 w 2575932"/>
              <a:gd name="connsiteY77" fmla="*/ 278780 h 2386361"/>
              <a:gd name="connsiteX78" fmla="*/ 2207941 w 2575932"/>
              <a:gd name="connsiteY78" fmla="*/ 267629 h 2386361"/>
              <a:gd name="connsiteX79" fmla="*/ 2163337 w 2575932"/>
              <a:gd name="connsiteY79" fmla="*/ 256478 h 2386361"/>
              <a:gd name="connsiteX80" fmla="*/ 2040673 w 2575932"/>
              <a:gd name="connsiteY80" fmla="*/ 223024 h 2386361"/>
              <a:gd name="connsiteX81" fmla="*/ 2007220 w 2575932"/>
              <a:gd name="connsiteY81" fmla="*/ 200722 h 2386361"/>
              <a:gd name="connsiteX82" fmla="*/ 1973766 w 2575932"/>
              <a:gd name="connsiteY82" fmla="*/ 167268 h 2386361"/>
              <a:gd name="connsiteX83" fmla="*/ 1862254 w 2575932"/>
              <a:gd name="connsiteY83" fmla="*/ 156117 h 2386361"/>
              <a:gd name="connsiteX84" fmla="*/ 1773044 w 2575932"/>
              <a:gd name="connsiteY84" fmla="*/ 133814 h 2386361"/>
              <a:gd name="connsiteX85" fmla="*/ 1728439 w 2575932"/>
              <a:gd name="connsiteY85" fmla="*/ 122663 h 2386361"/>
              <a:gd name="connsiteX86" fmla="*/ 1694985 w 2575932"/>
              <a:gd name="connsiteY86" fmla="*/ 111512 h 2386361"/>
              <a:gd name="connsiteX87" fmla="*/ 1661532 w 2575932"/>
              <a:gd name="connsiteY87" fmla="*/ 89209 h 2386361"/>
              <a:gd name="connsiteX88" fmla="*/ 1616927 w 2575932"/>
              <a:gd name="connsiteY88" fmla="*/ 78058 h 2386361"/>
              <a:gd name="connsiteX89" fmla="*/ 1583473 w 2575932"/>
              <a:gd name="connsiteY89" fmla="*/ 66907 h 2386361"/>
              <a:gd name="connsiteX90" fmla="*/ 1550020 w 2575932"/>
              <a:gd name="connsiteY90" fmla="*/ 44605 h 2386361"/>
              <a:gd name="connsiteX91" fmla="*/ 1538868 w 2575932"/>
              <a:gd name="connsiteY91" fmla="*/ 0 h 238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575932" h="2386361">
                <a:moveTo>
                  <a:pt x="1538868" y="0"/>
                </a:moveTo>
                <a:lnTo>
                  <a:pt x="1170878" y="22302"/>
                </a:lnTo>
                <a:cubicBezTo>
                  <a:pt x="1155580" y="23229"/>
                  <a:pt x="1141421" y="31123"/>
                  <a:pt x="1126273" y="33453"/>
                </a:cubicBezTo>
                <a:cubicBezTo>
                  <a:pt x="1093005" y="38571"/>
                  <a:pt x="1059276" y="40156"/>
                  <a:pt x="1025912" y="44605"/>
                </a:cubicBezTo>
                <a:cubicBezTo>
                  <a:pt x="1003500" y="47593"/>
                  <a:pt x="981307" y="52039"/>
                  <a:pt x="959005" y="55756"/>
                </a:cubicBezTo>
                <a:cubicBezTo>
                  <a:pt x="824214" y="123150"/>
                  <a:pt x="991278" y="37314"/>
                  <a:pt x="880946" y="100361"/>
                </a:cubicBezTo>
                <a:cubicBezTo>
                  <a:pt x="826633" y="131397"/>
                  <a:pt x="841909" y="112216"/>
                  <a:pt x="791737" y="156117"/>
                </a:cubicBezTo>
                <a:cubicBezTo>
                  <a:pt x="775913" y="169963"/>
                  <a:pt x="762000" y="185854"/>
                  <a:pt x="747132" y="200722"/>
                </a:cubicBezTo>
                <a:lnTo>
                  <a:pt x="724829" y="223024"/>
                </a:lnTo>
                <a:cubicBezTo>
                  <a:pt x="713678" y="234175"/>
                  <a:pt x="704498" y="247730"/>
                  <a:pt x="691376" y="256478"/>
                </a:cubicBezTo>
                <a:cubicBezTo>
                  <a:pt x="680225" y="263912"/>
                  <a:pt x="668387" y="270408"/>
                  <a:pt x="657922" y="278780"/>
                </a:cubicBezTo>
                <a:cubicBezTo>
                  <a:pt x="649712" y="285348"/>
                  <a:pt x="645594" y="297758"/>
                  <a:pt x="635620" y="301083"/>
                </a:cubicBezTo>
                <a:cubicBezTo>
                  <a:pt x="574932" y="321312"/>
                  <a:pt x="517959" y="321034"/>
                  <a:pt x="457200" y="334536"/>
                </a:cubicBezTo>
                <a:cubicBezTo>
                  <a:pt x="445725" y="337086"/>
                  <a:pt x="435048" y="342458"/>
                  <a:pt x="423746" y="345687"/>
                </a:cubicBezTo>
                <a:cubicBezTo>
                  <a:pt x="409010" y="349897"/>
                  <a:pt x="394009" y="353122"/>
                  <a:pt x="379141" y="356839"/>
                </a:cubicBezTo>
                <a:cubicBezTo>
                  <a:pt x="367990" y="364273"/>
                  <a:pt x="358283" y="374561"/>
                  <a:pt x="345688" y="379141"/>
                </a:cubicBezTo>
                <a:cubicBezTo>
                  <a:pt x="316882" y="389616"/>
                  <a:pt x="256478" y="401444"/>
                  <a:pt x="256478" y="401444"/>
                </a:cubicBezTo>
                <a:cubicBezTo>
                  <a:pt x="160593" y="465366"/>
                  <a:pt x="281915" y="388724"/>
                  <a:pt x="189571" y="434897"/>
                </a:cubicBezTo>
                <a:cubicBezTo>
                  <a:pt x="177584" y="440891"/>
                  <a:pt x="167268" y="449766"/>
                  <a:pt x="156117" y="457200"/>
                </a:cubicBezTo>
                <a:cubicBezTo>
                  <a:pt x="148683" y="468351"/>
                  <a:pt x="142187" y="480188"/>
                  <a:pt x="133815" y="490653"/>
                </a:cubicBezTo>
                <a:cubicBezTo>
                  <a:pt x="127247" y="498863"/>
                  <a:pt x="117820" y="504545"/>
                  <a:pt x="111512" y="512956"/>
                </a:cubicBezTo>
                <a:cubicBezTo>
                  <a:pt x="95429" y="534399"/>
                  <a:pt x="66907" y="579863"/>
                  <a:pt x="66907" y="579863"/>
                </a:cubicBezTo>
                <a:cubicBezTo>
                  <a:pt x="63190" y="591014"/>
                  <a:pt x="59883" y="602311"/>
                  <a:pt x="55756" y="613317"/>
                </a:cubicBezTo>
                <a:cubicBezTo>
                  <a:pt x="48090" y="633761"/>
                  <a:pt x="28627" y="677228"/>
                  <a:pt x="22302" y="702526"/>
                </a:cubicBezTo>
                <a:cubicBezTo>
                  <a:pt x="6905" y="764111"/>
                  <a:pt x="6966" y="800132"/>
                  <a:pt x="0" y="869795"/>
                </a:cubicBezTo>
                <a:cubicBezTo>
                  <a:pt x="3601" y="959826"/>
                  <a:pt x="430" y="1117275"/>
                  <a:pt x="22302" y="1226634"/>
                </a:cubicBezTo>
                <a:cubicBezTo>
                  <a:pt x="27770" y="1253975"/>
                  <a:pt x="43670" y="1280520"/>
                  <a:pt x="55756" y="1304692"/>
                </a:cubicBezTo>
                <a:cubicBezTo>
                  <a:pt x="59473" y="1323277"/>
                  <a:pt x="61700" y="1342224"/>
                  <a:pt x="66907" y="1360448"/>
                </a:cubicBezTo>
                <a:cubicBezTo>
                  <a:pt x="86797" y="1430063"/>
                  <a:pt x="98557" y="1456300"/>
                  <a:pt x="122663" y="1516565"/>
                </a:cubicBezTo>
                <a:cubicBezTo>
                  <a:pt x="136411" y="1640289"/>
                  <a:pt x="123171" y="1584995"/>
                  <a:pt x="156117" y="1683834"/>
                </a:cubicBezTo>
                <a:cubicBezTo>
                  <a:pt x="159834" y="1694985"/>
                  <a:pt x="162011" y="1706774"/>
                  <a:pt x="167268" y="1717287"/>
                </a:cubicBezTo>
                <a:cubicBezTo>
                  <a:pt x="194733" y="1772216"/>
                  <a:pt x="205226" y="1799850"/>
                  <a:pt x="256478" y="1851102"/>
                </a:cubicBezTo>
                <a:cubicBezTo>
                  <a:pt x="263912" y="1858536"/>
                  <a:pt x="272050" y="1865328"/>
                  <a:pt x="278781" y="1873405"/>
                </a:cubicBezTo>
                <a:cubicBezTo>
                  <a:pt x="366075" y="1978157"/>
                  <a:pt x="239836" y="1845612"/>
                  <a:pt x="379141" y="1984917"/>
                </a:cubicBezTo>
                <a:lnTo>
                  <a:pt x="401444" y="2007219"/>
                </a:lnTo>
                <a:cubicBezTo>
                  <a:pt x="412595" y="2018370"/>
                  <a:pt x="421776" y="2031925"/>
                  <a:pt x="434898" y="2040673"/>
                </a:cubicBezTo>
                <a:cubicBezTo>
                  <a:pt x="446049" y="2048107"/>
                  <a:pt x="457886" y="2054603"/>
                  <a:pt x="468351" y="2062975"/>
                </a:cubicBezTo>
                <a:cubicBezTo>
                  <a:pt x="476561" y="2069543"/>
                  <a:pt x="482577" y="2078547"/>
                  <a:pt x="490654" y="2085278"/>
                </a:cubicBezTo>
                <a:cubicBezTo>
                  <a:pt x="504932" y="2097176"/>
                  <a:pt x="520981" y="2106833"/>
                  <a:pt x="535259" y="2118731"/>
                </a:cubicBezTo>
                <a:cubicBezTo>
                  <a:pt x="543336" y="2125462"/>
                  <a:pt x="549150" y="2134726"/>
                  <a:pt x="557561" y="2141034"/>
                </a:cubicBezTo>
                <a:cubicBezTo>
                  <a:pt x="667159" y="2223234"/>
                  <a:pt x="582595" y="2156055"/>
                  <a:pt x="669073" y="2207941"/>
                </a:cubicBezTo>
                <a:cubicBezTo>
                  <a:pt x="764934" y="2265457"/>
                  <a:pt x="702144" y="2241267"/>
                  <a:pt x="769434" y="2263697"/>
                </a:cubicBezTo>
                <a:cubicBezTo>
                  <a:pt x="784302" y="2274848"/>
                  <a:pt x="797902" y="2287930"/>
                  <a:pt x="814039" y="2297151"/>
                </a:cubicBezTo>
                <a:cubicBezTo>
                  <a:pt x="824245" y="2302983"/>
                  <a:pt x="835882" y="2306469"/>
                  <a:pt x="847493" y="2308302"/>
                </a:cubicBezTo>
                <a:cubicBezTo>
                  <a:pt x="906695" y="2317650"/>
                  <a:pt x="967766" y="2316069"/>
                  <a:pt x="1025912" y="2330605"/>
                </a:cubicBezTo>
                <a:cubicBezTo>
                  <a:pt x="1040780" y="2334322"/>
                  <a:pt x="1055369" y="2339426"/>
                  <a:pt x="1070517" y="2341756"/>
                </a:cubicBezTo>
                <a:cubicBezTo>
                  <a:pt x="1103785" y="2346874"/>
                  <a:pt x="1137449" y="2348974"/>
                  <a:pt x="1170878" y="2352907"/>
                </a:cubicBezTo>
                <a:cubicBezTo>
                  <a:pt x="1200641" y="2356408"/>
                  <a:pt x="1230468" y="2359501"/>
                  <a:pt x="1260088" y="2364058"/>
                </a:cubicBezTo>
                <a:cubicBezTo>
                  <a:pt x="1278821" y="2366940"/>
                  <a:pt x="1297196" y="2371818"/>
                  <a:pt x="1315844" y="2375209"/>
                </a:cubicBezTo>
                <a:cubicBezTo>
                  <a:pt x="1338089" y="2379254"/>
                  <a:pt x="1360449" y="2382644"/>
                  <a:pt x="1382751" y="2386361"/>
                </a:cubicBezTo>
                <a:cubicBezTo>
                  <a:pt x="1497980" y="2382644"/>
                  <a:pt x="1613722" y="2386681"/>
                  <a:pt x="1728439" y="2375209"/>
                </a:cubicBezTo>
                <a:cubicBezTo>
                  <a:pt x="1762623" y="2371791"/>
                  <a:pt x="1835890" y="2340890"/>
                  <a:pt x="1873405" y="2319453"/>
                </a:cubicBezTo>
                <a:cubicBezTo>
                  <a:pt x="1885041" y="2312804"/>
                  <a:pt x="1896394" y="2305523"/>
                  <a:pt x="1906859" y="2297151"/>
                </a:cubicBezTo>
                <a:cubicBezTo>
                  <a:pt x="1915069" y="2290583"/>
                  <a:pt x="1921179" y="2281690"/>
                  <a:pt x="1929161" y="2274848"/>
                </a:cubicBezTo>
                <a:cubicBezTo>
                  <a:pt x="1947232" y="2259359"/>
                  <a:pt x="1967306" y="2246254"/>
                  <a:pt x="1984917" y="2230244"/>
                </a:cubicBezTo>
                <a:cubicBezTo>
                  <a:pt x="2008255" y="2209028"/>
                  <a:pt x="2025580" y="2180831"/>
                  <a:pt x="2051824" y="2163336"/>
                </a:cubicBezTo>
                <a:cubicBezTo>
                  <a:pt x="2095295" y="2134356"/>
                  <a:pt x="2113988" y="2125054"/>
                  <a:pt x="2152185" y="2074126"/>
                </a:cubicBezTo>
                <a:cubicBezTo>
                  <a:pt x="2163336" y="2059258"/>
                  <a:pt x="2173292" y="2043413"/>
                  <a:pt x="2185639" y="2029522"/>
                </a:cubicBezTo>
                <a:cubicBezTo>
                  <a:pt x="2203101" y="2009877"/>
                  <a:pt x="2241395" y="1973765"/>
                  <a:pt x="2241395" y="1973765"/>
                </a:cubicBezTo>
                <a:cubicBezTo>
                  <a:pt x="2251053" y="1949620"/>
                  <a:pt x="2270374" y="1896845"/>
                  <a:pt x="2286000" y="1873405"/>
                </a:cubicBezTo>
                <a:cubicBezTo>
                  <a:pt x="2291832" y="1864657"/>
                  <a:pt x="2300868" y="1858536"/>
                  <a:pt x="2308302" y="1851102"/>
                </a:cubicBezTo>
                <a:cubicBezTo>
                  <a:pt x="2327900" y="1792310"/>
                  <a:pt x="2306501" y="1839882"/>
                  <a:pt x="2352907" y="1784195"/>
                </a:cubicBezTo>
                <a:cubicBezTo>
                  <a:pt x="2361487" y="1773899"/>
                  <a:pt x="2366385" y="1760827"/>
                  <a:pt x="2375210" y="1750741"/>
                </a:cubicBezTo>
                <a:cubicBezTo>
                  <a:pt x="2392518" y="1730961"/>
                  <a:pt x="2412381" y="1713570"/>
                  <a:pt x="2430966" y="1694985"/>
                </a:cubicBezTo>
                <a:lnTo>
                  <a:pt x="2464420" y="1661531"/>
                </a:lnTo>
                <a:cubicBezTo>
                  <a:pt x="2468137" y="1631795"/>
                  <a:pt x="2470210" y="1601806"/>
                  <a:pt x="2475571" y="1572322"/>
                </a:cubicBezTo>
                <a:cubicBezTo>
                  <a:pt x="2477674" y="1560757"/>
                  <a:pt x="2483493" y="1550170"/>
                  <a:pt x="2486722" y="1538868"/>
                </a:cubicBezTo>
                <a:cubicBezTo>
                  <a:pt x="2490932" y="1524132"/>
                  <a:pt x="2494548" y="1509224"/>
                  <a:pt x="2497873" y="1494263"/>
                </a:cubicBezTo>
                <a:cubicBezTo>
                  <a:pt x="2506972" y="1453319"/>
                  <a:pt x="2508517" y="1432765"/>
                  <a:pt x="2520176" y="1393902"/>
                </a:cubicBezTo>
                <a:cubicBezTo>
                  <a:pt x="2526931" y="1371385"/>
                  <a:pt x="2531964" y="1348022"/>
                  <a:pt x="2542478" y="1326995"/>
                </a:cubicBezTo>
                <a:cubicBezTo>
                  <a:pt x="2570038" y="1271877"/>
                  <a:pt x="2559524" y="1298160"/>
                  <a:pt x="2575932" y="1248936"/>
                </a:cubicBezTo>
                <a:cubicBezTo>
                  <a:pt x="2572215" y="1144858"/>
                  <a:pt x="2567714" y="1040805"/>
                  <a:pt x="2564781" y="936702"/>
                </a:cubicBezTo>
                <a:cubicBezTo>
                  <a:pt x="2560279" y="776888"/>
                  <a:pt x="2570542" y="616180"/>
                  <a:pt x="2553629" y="457200"/>
                </a:cubicBezTo>
                <a:cubicBezTo>
                  <a:pt x="2551203" y="434397"/>
                  <a:pt x="2448591" y="372306"/>
                  <a:pt x="2442117" y="367990"/>
                </a:cubicBezTo>
                <a:cubicBezTo>
                  <a:pt x="2346248" y="304077"/>
                  <a:pt x="2467540" y="380700"/>
                  <a:pt x="2375210" y="334536"/>
                </a:cubicBezTo>
                <a:cubicBezTo>
                  <a:pt x="2363223" y="328542"/>
                  <a:pt x="2354003" y="317677"/>
                  <a:pt x="2341756" y="312234"/>
                </a:cubicBezTo>
                <a:cubicBezTo>
                  <a:pt x="2320273" y="302686"/>
                  <a:pt x="2297151" y="297365"/>
                  <a:pt x="2274849" y="289931"/>
                </a:cubicBezTo>
                <a:lnTo>
                  <a:pt x="2241395" y="278780"/>
                </a:lnTo>
                <a:cubicBezTo>
                  <a:pt x="2230244" y="275063"/>
                  <a:pt x="2219345" y="270480"/>
                  <a:pt x="2207941" y="267629"/>
                </a:cubicBezTo>
                <a:lnTo>
                  <a:pt x="2163337" y="256478"/>
                </a:lnTo>
                <a:cubicBezTo>
                  <a:pt x="2048260" y="198938"/>
                  <a:pt x="2209443" y="273654"/>
                  <a:pt x="2040673" y="223024"/>
                </a:cubicBezTo>
                <a:cubicBezTo>
                  <a:pt x="2027836" y="219173"/>
                  <a:pt x="2017516" y="209302"/>
                  <a:pt x="2007220" y="200722"/>
                </a:cubicBezTo>
                <a:cubicBezTo>
                  <a:pt x="1995105" y="190626"/>
                  <a:pt x="1988839" y="171906"/>
                  <a:pt x="1973766" y="167268"/>
                </a:cubicBezTo>
                <a:cubicBezTo>
                  <a:pt x="1938062" y="156282"/>
                  <a:pt x="1899425" y="159834"/>
                  <a:pt x="1862254" y="156117"/>
                </a:cubicBezTo>
                <a:lnTo>
                  <a:pt x="1773044" y="133814"/>
                </a:lnTo>
                <a:cubicBezTo>
                  <a:pt x="1758176" y="130097"/>
                  <a:pt x="1742978" y="127509"/>
                  <a:pt x="1728439" y="122663"/>
                </a:cubicBezTo>
                <a:lnTo>
                  <a:pt x="1694985" y="111512"/>
                </a:lnTo>
                <a:cubicBezTo>
                  <a:pt x="1683834" y="104078"/>
                  <a:pt x="1673850" y="94488"/>
                  <a:pt x="1661532" y="89209"/>
                </a:cubicBezTo>
                <a:cubicBezTo>
                  <a:pt x="1647445" y="83172"/>
                  <a:pt x="1631663" y="82268"/>
                  <a:pt x="1616927" y="78058"/>
                </a:cubicBezTo>
                <a:cubicBezTo>
                  <a:pt x="1605625" y="74829"/>
                  <a:pt x="1594624" y="70624"/>
                  <a:pt x="1583473" y="66907"/>
                </a:cubicBezTo>
                <a:cubicBezTo>
                  <a:pt x="1572322" y="59473"/>
                  <a:pt x="1559497" y="54082"/>
                  <a:pt x="1550020" y="44605"/>
                </a:cubicBezTo>
                <a:cubicBezTo>
                  <a:pt x="1496194" y="-9221"/>
                  <a:pt x="1602058" y="3717"/>
                  <a:pt x="1538868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5118408" y="2352152"/>
            <a:ext cx="141249" cy="130854"/>
          </a:xfrm>
          <a:custGeom>
            <a:avLst/>
            <a:gdLst>
              <a:gd name="connsiteX0" fmla="*/ 1538868 w 2575932"/>
              <a:gd name="connsiteY0" fmla="*/ 0 h 2386361"/>
              <a:gd name="connsiteX1" fmla="*/ 1170878 w 2575932"/>
              <a:gd name="connsiteY1" fmla="*/ 22302 h 2386361"/>
              <a:gd name="connsiteX2" fmla="*/ 1126273 w 2575932"/>
              <a:gd name="connsiteY2" fmla="*/ 33453 h 2386361"/>
              <a:gd name="connsiteX3" fmla="*/ 1025912 w 2575932"/>
              <a:gd name="connsiteY3" fmla="*/ 44605 h 2386361"/>
              <a:gd name="connsiteX4" fmla="*/ 959005 w 2575932"/>
              <a:gd name="connsiteY4" fmla="*/ 55756 h 2386361"/>
              <a:gd name="connsiteX5" fmla="*/ 880946 w 2575932"/>
              <a:gd name="connsiteY5" fmla="*/ 100361 h 2386361"/>
              <a:gd name="connsiteX6" fmla="*/ 791737 w 2575932"/>
              <a:gd name="connsiteY6" fmla="*/ 156117 h 2386361"/>
              <a:gd name="connsiteX7" fmla="*/ 747132 w 2575932"/>
              <a:gd name="connsiteY7" fmla="*/ 200722 h 2386361"/>
              <a:gd name="connsiteX8" fmla="*/ 724829 w 2575932"/>
              <a:gd name="connsiteY8" fmla="*/ 223024 h 2386361"/>
              <a:gd name="connsiteX9" fmla="*/ 691376 w 2575932"/>
              <a:gd name="connsiteY9" fmla="*/ 256478 h 2386361"/>
              <a:gd name="connsiteX10" fmla="*/ 657922 w 2575932"/>
              <a:gd name="connsiteY10" fmla="*/ 278780 h 2386361"/>
              <a:gd name="connsiteX11" fmla="*/ 635620 w 2575932"/>
              <a:gd name="connsiteY11" fmla="*/ 301083 h 2386361"/>
              <a:gd name="connsiteX12" fmla="*/ 457200 w 2575932"/>
              <a:gd name="connsiteY12" fmla="*/ 334536 h 2386361"/>
              <a:gd name="connsiteX13" fmla="*/ 423746 w 2575932"/>
              <a:gd name="connsiteY13" fmla="*/ 345687 h 2386361"/>
              <a:gd name="connsiteX14" fmla="*/ 379141 w 2575932"/>
              <a:gd name="connsiteY14" fmla="*/ 356839 h 2386361"/>
              <a:gd name="connsiteX15" fmla="*/ 345688 w 2575932"/>
              <a:gd name="connsiteY15" fmla="*/ 379141 h 2386361"/>
              <a:gd name="connsiteX16" fmla="*/ 256478 w 2575932"/>
              <a:gd name="connsiteY16" fmla="*/ 401444 h 2386361"/>
              <a:gd name="connsiteX17" fmla="*/ 189571 w 2575932"/>
              <a:gd name="connsiteY17" fmla="*/ 434897 h 2386361"/>
              <a:gd name="connsiteX18" fmla="*/ 156117 w 2575932"/>
              <a:gd name="connsiteY18" fmla="*/ 457200 h 2386361"/>
              <a:gd name="connsiteX19" fmla="*/ 133815 w 2575932"/>
              <a:gd name="connsiteY19" fmla="*/ 490653 h 2386361"/>
              <a:gd name="connsiteX20" fmla="*/ 111512 w 2575932"/>
              <a:gd name="connsiteY20" fmla="*/ 512956 h 2386361"/>
              <a:gd name="connsiteX21" fmla="*/ 66907 w 2575932"/>
              <a:gd name="connsiteY21" fmla="*/ 579863 h 2386361"/>
              <a:gd name="connsiteX22" fmla="*/ 55756 w 2575932"/>
              <a:gd name="connsiteY22" fmla="*/ 613317 h 2386361"/>
              <a:gd name="connsiteX23" fmla="*/ 22302 w 2575932"/>
              <a:gd name="connsiteY23" fmla="*/ 702526 h 2386361"/>
              <a:gd name="connsiteX24" fmla="*/ 0 w 2575932"/>
              <a:gd name="connsiteY24" fmla="*/ 869795 h 2386361"/>
              <a:gd name="connsiteX25" fmla="*/ 22302 w 2575932"/>
              <a:gd name="connsiteY25" fmla="*/ 1226634 h 2386361"/>
              <a:gd name="connsiteX26" fmla="*/ 55756 w 2575932"/>
              <a:gd name="connsiteY26" fmla="*/ 1304692 h 2386361"/>
              <a:gd name="connsiteX27" fmla="*/ 66907 w 2575932"/>
              <a:gd name="connsiteY27" fmla="*/ 1360448 h 2386361"/>
              <a:gd name="connsiteX28" fmla="*/ 122663 w 2575932"/>
              <a:gd name="connsiteY28" fmla="*/ 1516565 h 2386361"/>
              <a:gd name="connsiteX29" fmla="*/ 156117 w 2575932"/>
              <a:gd name="connsiteY29" fmla="*/ 1683834 h 2386361"/>
              <a:gd name="connsiteX30" fmla="*/ 167268 w 2575932"/>
              <a:gd name="connsiteY30" fmla="*/ 1717287 h 2386361"/>
              <a:gd name="connsiteX31" fmla="*/ 256478 w 2575932"/>
              <a:gd name="connsiteY31" fmla="*/ 1851102 h 2386361"/>
              <a:gd name="connsiteX32" fmla="*/ 278781 w 2575932"/>
              <a:gd name="connsiteY32" fmla="*/ 1873405 h 2386361"/>
              <a:gd name="connsiteX33" fmla="*/ 379141 w 2575932"/>
              <a:gd name="connsiteY33" fmla="*/ 1984917 h 2386361"/>
              <a:gd name="connsiteX34" fmla="*/ 401444 w 2575932"/>
              <a:gd name="connsiteY34" fmla="*/ 2007219 h 2386361"/>
              <a:gd name="connsiteX35" fmla="*/ 434898 w 2575932"/>
              <a:gd name="connsiteY35" fmla="*/ 2040673 h 2386361"/>
              <a:gd name="connsiteX36" fmla="*/ 468351 w 2575932"/>
              <a:gd name="connsiteY36" fmla="*/ 2062975 h 2386361"/>
              <a:gd name="connsiteX37" fmla="*/ 490654 w 2575932"/>
              <a:gd name="connsiteY37" fmla="*/ 2085278 h 2386361"/>
              <a:gd name="connsiteX38" fmla="*/ 535259 w 2575932"/>
              <a:gd name="connsiteY38" fmla="*/ 2118731 h 2386361"/>
              <a:gd name="connsiteX39" fmla="*/ 557561 w 2575932"/>
              <a:gd name="connsiteY39" fmla="*/ 2141034 h 2386361"/>
              <a:gd name="connsiteX40" fmla="*/ 669073 w 2575932"/>
              <a:gd name="connsiteY40" fmla="*/ 2207941 h 2386361"/>
              <a:gd name="connsiteX41" fmla="*/ 769434 w 2575932"/>
              <a:gd name="connsiteY41" fmla="*/ 2263697 h 2386361"/>
              <a:gd name="connsiteX42" fmla="*/ 814039 w 2575932"/>
              <a:gd name="connsiteY42" fmla="*/ 2297151 h 2386361"/>
              <a:gd name="connsiteX43" fmla="*/ 847493 w 2575932"/>
              <a:gd name="connsiteY43" fmla="*/ 2308302 h 2386361"/>
              <a:gd name="connsiteX44" fmla="*/ 1025912 w 2575932"/>
              <a:gd name="connsiteY44" fmla="*/ 2330605 h 2386361"/>
              <a:gd name="connsiteX45" fmla="*/ 1070517 w 2575932"/>
              <a:gd name="connsiteY45" fmla="*/ 2341756 h 2386361"/>
              <a:gd name="connsiteX46" fmla="*/ 1170878 w 2575932"/>
              <a:gd name="connsiteY46" fmla="*/ 2352907 h 2386361"/>
              <a:gd name="connsiteX47" fmla="*/ 1260088 w 2575932"/>
              <a:gd name="connsiteY47" fmla="*/ 2364058 h 2386361"/>
              <a:gd name="connsiteX48" fmla="*/ 1315844 w 2575932"/>
              <a:gd name="connsiteY48" fmla="*/ 2375209 h 2386361"/>
              <a:gd name="connsiteX49" fmla="*/ 1382751 w 2575932"/>
              <a:gd name="connsiteY49" fmla="*/ 2386361 h 2386361"/>
              <a:gd name="connsiteX50" fmla="*/ 1728439 w 2575932"/>
              <a:gd name="connsiteY50" fmla="*/ 2375209 h 2386361"/>
              <a:gd name="connsiteX51" fmla="*/ 1873405 w 2575932"/>
              <a:gd name="connsiteY51" fmla="*/ 2319453 h 2386361"/>
              <a:gd name="connsiteX52" fmla="*/ 1906859 w 2575932"/>
              <a:gd name="connsiteY52" fmla="*/ 2297151 h 2386361"/>
              <a:gd name="connsiteX53" fmla="*/ 1929161 w 2575932"/>
              <a:gd name="connsiteY53" fmla="*/ 2274848 h 2386361"/>
              <a:gd name="connsiteX54" fmla="*/ 1984917 w 2575932"/>
              <a:gd name="connsiteY54" fmla="*/ 2230244 h 2386361"/>
              <a:gd name="connsiteX55" fmla="*/ 2051824 w 2575932"/>
              <a:gd name="connsiteY55" fmla="*/ 2163336 h 2386361"/>
              <a:gd name="connsiteX56" fmla="*/ 2152185 w 2575932"/>
              <a:gd name="connsiteY56" fmla="*/ 2074126 h 2386361"/>
              <a:gd name="connsiteX57" fmla="*/ 2185639 w 2575932"/>
              <a:gd name="connsiteY57" fmla="*/ 2029522 h 2386361"/>
              <a:gd name="connsiteX58" fmla="*/ 2241395 w 2575932"/>
              <a:gd name="connsiteY58" fmla="*/ 1973765 h 2386361"/>
              <a:gd name="connsiteX59" fmla="*/ 2286000 w 2575932"/>
              <a:gd name="connsiteY59" fmla="*/ 1873405 h 2386361"/>
              <a:gd name="connsiteX60" fmla="*/ 2308302 w 2575932"/>
              <a:gd name="connsiteY60" fmla="*/ 1851102 h 2386361"/>
              <a:gd name="connsiteX61" fmla="*/ 2352907 w 2575932"/>
              <a:gd name="connsiteY61" fmla="*/ 1784195 h 2386361"/>
              <a:gd name="connsiteX62" fmla="*/ 2375210 w 2575932"/>
              <a:gd name="connsiteY62" fmla="*/ 1750741 h 2386361"/>
              <a:gd name="connsiteX63" fmla="*/ 2430966 w 2575932"/>
              <a:gd name="connsiteY63" fmla="*/ 1694985 h 2386361"/>
              <a:gd name="connsiteX64" fmla="*/ 2464420 w 2575932"/>
              <a:gd name="connsiteY64" fmla="*/ 1661531 h 2386361"/>
              <a:gd name="connsiteX65" fmla="*/ 2475571 w 2575932"/>
              <a:gd name="connsiteY65" fmla="*/ 1572322 h 2386361"/>
              <a:gd name="connsiteX66" fmla="*/ 2486722 w 2575932"/>
              <a:gd name="connsiteY66" fmla="*/ 1538868 h 2386361"/>
              <a:gd name="connsiteX67" fmla="*/ 2497873 w 2575932"/>
              <a:gd name="connsiteY67" fmla="*/ 1494263 h 2386361"/>
              <a:gd name="connsiteX68" fmla="*/ 2520176 w 2575932"/>
              <a:gd name="connsiteY68" fmla="*/ 1393902 h 2386361"/>
              <a:gd name="connsiteX69" fmla="*/ 2542478 w 2575932"/>
              <a:gd name="connsiteY69" fmla="*/ 1326995 h 2386361"/>
              <a:gd name="connsiteX70" fmla="*/ 2575932 w 2575932"/>
              <a:gd name="connsiteY70" fmla="*/ 1248936 h 2386361"/>
              <a:gd name="connsiteX71" fmla="*/ 2564781 w 2575932"/>
              <a:gd name="connsiteY71" fmla="*/ 936702 h 2386361"/>
              <a:gd name="connsiteX72" fmla="*/ 2553629 w 2575932"/>
              <a:gd name="connsiteY72" fmla="*/ 457200 h 2386361"/>
              <a:gd name="connsiteX73" fmla="*/ 2442117 w 2575932"/>
              <a:gd name="connsiteY73" fmla="*/ 367990 h 2386361"/>
              <a:gd name="connsiteX74" fmla="*/ 2375210 w 2575932"/>
              <a:gd name="connsiteY74" fmla="*/ 334536 h 2386361"/>
              <a:gd name="connsiteX75" fmla="*/ 2341756 w 2575932"/>
              <a:gd name="connsiteY75" fmla="*/ 312234 h 2386361"/>
              <a:gd name="connsiteX76" fmla="*/ 2274849 w 2575932"/>
              <a:gd name="connsiteY76" fmla="*/ 289931 h 2386361"/>
              <a:gd name="connsiteX77" fmla="*/ 2241395 w 2575932"/>
              <a:gd name="connsiteY77" fmla="*/ 278780 h 2386361"/>
              <a:gd name="connsiteX78" fmla="*/ 2207941 w 2575932"/>
              <a:gd name="connsiteY78" fmla="*/ 267629 h 2386361"/>
              <a:gd name="connsiteX79" fmla="*/ 2163337 w 2575932"/>
              <a:gd name="connsiteY79" fmla="*/ 256478 h 2386361"/>
              <a:gd name="connsiteX80" fmla="*/ 2040673 w 2575932"/>
              <a:gd name="connsiteY80" fmla="*/ 223024 h 2386361"/>
              <a:gd name="connsiteX81" fmla="*/ 2007220 w 2575932"/>
              <a:gd name="connsiteY81" fmla="*/ 200722 h 2386361"/>
              <a:gd name="connsiteX82" fmla="*/ 1973766 w 2575932"/>
              <a:gd name="connsiteY82" fmla="*/ 167268 h 2386361"/>
              <a:gd name="connsiteX83" fmla="*/ 1862254 w 2575932"/>
              <a:gd name="connsiteY83" fmla="*/ 156117 h 2386361"/>
              <a:gd name="connsiteX84" fmla="*/ 1773044 w 2575932"/>
              <a:gd name="connsiteY84" fmla="*/ 133814 h 2386361"/>
              <a:gd name="connsiteX85" fmla="*/ 1728439 w 2575932"/>
              <a:gd name="connsiteY85" fmla="*/ 122663 h 2386361"/>
              <a:gd name="connsiteX86" fmla="*/ 1694985 w 2575932"/>
              <a:gd name="connsiteY86" fmla="*/ 111512 h 2386361"/>
              <a:gd name="connsiteX87" fmla="*/ 1661532 w 2575932"/>
              <a:gd name="connsiteY87" fmla="*/ 89209 h 2386361"/>
              <a:gd name="connsiteX88" fmla="*/ 1616927 w 2575932"/>
              <a:gd name="connsiteY88" fmla="*/ 78058 h 2386361"/>
              <a:gd name="connsiteX89" fmla="*/ 1583473 w 2575932"/>
              <a:gd name="connsiteY89" fmla="*/ 66907 h 2386361"/>
              <a:gd name="connsiteX90" fmla="*/ 1550020 w 2575932"/>
              <a:gd name="connsiteY90" fmla="*/ 44605 h 2386361"/>
              <a:gd name="connsiteX91" fmla="*/ 1538868 w 2575932"/>
              <a:gd name="connsiteY91" fmla="*/ 0 h 238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575932" h="2386361">
                <a:moveTo>
                  <a:pt x="1538868" y="0"/>
                </a:moveTo>
                <a:lnTo>
                  <a:pt x="1170878" y="22302"/>
                </a:lnTo>
                <a:cubicBezTo>
                  <a:pt x="1155580" y="23229"/>
                  <a:pt x="1141421" y="31123"/>
                  <a:pt x="1126273" y="33453"/>
                </a:cubicBezTo>
                <a:cubicBezTo>
                  <a:pt x="1093005" y="38571"/>
                  <a:pt x="1059276" y="40156"/>
                  <a:pt x="1025912" y="44605"/>
                </a:cubicBezTo>
                <a:cubicBezTo>
                  <a:pt x="1003500" y="47593"/>
                  <a:pt x="981307" y="52039"/>
                  <a:pt x="959005" y="55756"/>
                </a:cubicBezTo>
                <a:cubicBezTo>
                  <a:pt x="824214" y="123150"/>
                  <a:pt x="991278" y="37314"/>
                  <a:pt x="880946" y="100361"/>
                </a:cubicBezTo>
                <a:cubicBezTo>
                  <a:pt x="826633" y="131397"/>
                  <a:pt x="841909" y="112216"/>
                  <a:pt x="791737" y="156117"/>
                </a:cubicBezTo>
                <a:cubicBezTo>
                  <a:pt x="775913" y="169963"/>
                  <a:pt x="762000" y="185854"/>
                  <a:pt x="747132" y="200722"/>
                </a:cubicBezTo>
                <a:lnTo>
                  <a:pt x="724829" y="223024"/>
                </a:lnTo>
                <a:cubicBezTo>
                  <a:pt x="713678" y="234175"/>
                  <a:pt x="704498" y="247730"/>
                  <a:pt x="691376" y="256478"/>
                </a:cubicBezTo>
                <a:cubicBezTo>
                  <a:pt x="680225" y="263912"/>
                  <a:pt x="668387" y="270408"/>
                  <a:pt x="657922" y="278780"/>
                </a:cubicBezTo>
                <a:cubicBezTo>
                  <a:pt x="649712" y="285348"/>
                  <a:pt x="645594" y="297758"/>
                  <a:pt x="635620" y="301083"/>
                </a:cubicBezTo>
                <a:cubicBezTo>
                  <a:pt x="574932" y="321312"/>
                  <a:pt x="517959" y="321034"/>
                  <a:pt x="457200" y="334536"/>
                </a:cubicBezTo>
                <a:cubicBezTo>
                  <a:pt x="445725" y="337086"/>
                  <a:pt x="435048" y="342458"/>
                  <a:pt x="423746" y="345687"/>
                </a:cubicBezTo>
                <a:cubicBezTo>
                  <a:pt x="409010" y="349897"/>
                  <a:pt x="394009" y="353122"/>
                  <a:pt x="379141" y="356839"/>
                </a:cubicBezTo>
                <a:cubicBezTo>
                  <a:pt x="367990" y="364273"/>
                  <a:pt x="358283" y="374561"/>
                  <a:pt x="345688" y="379141"/>
                </a:cubicBezTo>
                <a:cubicBezTo>
                  <a:pt x="316882" y="389616"/>
                  <a:pt x="256478" y="401444"/>
                  <a:pt x="256478" y="401444"/>
                </a:cubicBezTo>
                <a:cubicBezTo>
                  <a:pt x="160593" y="465366"/>
                  <a:pt x="281915" y="388724"/>
                  <a:pt x="189571" y="434897"/>
                </a:cubicBezTo>
                <a:cubicBezTo>
                  <a:pt x="177584" y="440891"/>
                  <a:pt x="167268" y="449766"/>
                  <a:pt x="156117" y="457200"/>
                </a:cubicBezTo>
                <a:cubicBezTo>
                  <a:pt x="148683" y="468351"/>
                  <a:pt x="142187" y="480188"/>
                  <a:pt x="133815" y="490653"/>
                </a:cubicBezTo>
                <a:cubicBezTo>
                  <a:pt x="127247" y="498863"/>
                  <a:pt x="117820" y="504545"/>
                  <a:pt x="111512" y="512956"/>
                </a:cubicBezTo>
                <a:cubicBezTo>
                  <a:pt x="95429" y="534399"/>
                  <a:pt x="66907" y="579863"/>
                  <a:pt x="66907" y="579863"/>
                </a:cubicBezTo>
                <a:cubicBezTo>
                  <a:pt x="63190" y="591014"/>
                  <a:pt x="59883" y="602311"/>
                  <a:pt x="55756" y="613317"/>
                </a:cubicBezTo>
                <a:cubicBezTo>
                  <a:pt x="48090" y="633761"/>
                  <a:pt x="28627" y="677228"/>
                  <a:pt x="22302" y="702526"/>
                </a:cubicBezTo>
                <a:cubicBezTo>
                  <a:pt x="6905" y="764111"/>
                  <a:pt x="6966" y="800132"/>
                  <a:pt x="0" y="869795"/>
                </a:cubicBezTo>
                <a:cubicBezTo>
                  <a:pt x="3601" y="959826"/>
                  <a:pt x="430" y="1117275"/>
                  <a:pt x="22302" y="1226634"/>
                </a:cubicBezTo>
                <a:cubicBezTo>
                  <a:pt x="27770" y="1253975"/>
                  <a:pt x="43670" y="1280520"/>
                  <a:pt x="55756" y="1304692"/>
                </a:cubicBezTo>
                <a:cubicBezTo>
                  <a:pt x="59473" y="1323277"/>
                  <a:pt x="61700" y="1342224"/>
                  <a:pt x="66907" y="1360448"/>
                </a:cubicBezTo>
                <a:cubicBezTo>
                  <a:pt x="86797" y="1430063"/>
                  <a:pt x="98557" y="1456300"/>
                  <a:pt x="122663" y="1516565"/>
                </a:cubicBezTo>
                <a:cubicBezTo>
                  <a:pt x="136411" y="1640289"/>
                  <a:pt x="123171" y="1584995"/>
                  <a:pt x="156117" y="1683834"/>
                </a:cubicBezTo>
                <a:cubicBezTo>
                  <a:pt x="159834" y="1694985"/>
                  <a:pt x="162011" y="1706774"/>
                  <a:pt x="167268" y="1717287"/>
                </a:cubicBezTo>
                <a:cubicBezTo>
                  <a:pt x="194733" y="1772216"/>
                  <a:pt x="205226" y="1799850"/>
                  <a:pt x="256478" y="1851102"/>
                </a:cubicBezTo>
                <a:cubicBezTo>
                  <a:pt x="263912" y="1858536"/>
                  <a:pt x="272050" y="1865328"/>
                  <a:pt x="278781" y="1873405"/>
                </a:cubicBezTo>
                <a:cubicBezTo>
                  <a:pt x="366075" y="1978157"/>
                  <a:pt x="239836" y="1845612"/>
                  <a:pt x="379141" y="1984917"/>
                </a:cubicBezTo>
                <a:lnTo>
                  <a:pt x="401444" y="2007219"/>
                </a:lnTo>
                <a:cubicBezTo>
                  <a:pt x="412595" y="2018370"/>
                  <a:pt x="421776" y="2031925"/>
                  <a:pt x="434898" y="2040673"/>
                </a:cubicBezTo>
                <a:cubicBezTo>
                  <a:pt x="446049" y="2048107"/>
                  <a:pt x="457886" y="2054603"/>
                  <a:pt x="468351" y="2062975"/>
                </a:cubicBezTo>
                <a:cubicBezTo>
                  <a:pt x="476561" y="2069543"/>
                  <a:pt x="482577" y="2078547"/>
                  <a:pt x="490654" y="2085278"/>
                </a:cubicBezTo>
                <a:cubicBezTo>
                  <a:pt x="504932" y="2097176"/>
                  <a:pt x="520981" y="2106833"/>
                  <a:pt x="535259" y="2118731"/>
                </a:cubicBezTo>
                <a:cubicBezTo>
                  <a:pt x="543336" y="2125462"/>
                  <a:pt x="549150" y="2134726"/>
                  <a:pt x="557561" y="2141034"/>
                </a:cubicBezTo>
                <a:cubicBezTo>
                  <a:pt x="667159" y="2223234"/>
                  <a:pt x="582595" y="2156055"/>
                  <a:pt x="669073" y="2207941"/>
                </a:cubicBezTo>
                <a:cubicBezTo>
                  <a:pt x="764934" y="2265457"/>
                  <a:pt x="702144" y="2241267"/>
                  <a:pt x="769434" y="2263697"/>
                </a:cubicBezTo>
                <a:cubicBezTo>
                  <a:pt x="784302" y="2274848"/>
                  <a:pt x="797902" y="2287930"/>
                  <a:pt x="814039" y="2297151"/>
                </a:cubicBezTo>
                <a:cubicBezTo>
                  <a:pt x="824245" y="2302983"/>
                  <a:pt x="835882" y="2306469"/>
                  <a:pt x="847493" y="2308302"/>
                </a:cubicBezTo>
                <a:cubicBezTo>
                  <a:pt x="906695" y="2317650"/>
                  <a:pt x="967766" y="2316069"/>
                  <a:pt x="1025912" y="2330605"/>
                </a:cubicBezTo>
                <a:cubicBezTo>
                  <a:pt x="1040780" y="2334322"/>
                  <a:pt x="1055369" y="2339426"/>
                  <a:pt x="1070517" y="2341756"/>
                </a:cubicBezTo>
                <a:cubicBezTo>
                  <a:pt x="1103785" y="2346874"/>
                  <a:pt x="1137449" y="2348974"/>
                  <a:pt x="1170878" y="2352907"/>
                </a:cubicBezTo>
                <a:cubicBezTo>
                  <a:pt x="1200641" y="2356408"/>
                  <a:pt x="1230468" y="2359501"/>
                  <a:pt x="1260088" y="2364058"/>
                </a:cubicBezTo>
                <a:cubicBezTo>
                  <a:pt x="1278821" y="2366940"/>
                  <a:pt x="1297196" y="2371818"/>
                  <a:pt x="1315844" y="2375209"/>
                </a:cubicBezTo>
                <a:cubicBezTo>
                  <a:pt x="1338089" y="2379254"/>
                  <a:pt x="1360449" y="2382644"/>
                  <a:pt x="1382751" y="2386361"/>
                </a:cubicBezTo>
                <a:cubicBezTo>
                  <a:pt x="1497980" y="2382644"/>
                  <a:pt x="1613722" y="2386681"/>
                  <a:pt x="1728439" y="2375209"/>
                </a:cubicBezTo>
                <a:cubicBezTo>
                  <a:pt x="1762623" y="2371791"/>
                  <a:pt x="1835890" y="2340890"/>
                  <a:pt x="1873405" y="2319453"/>
                </a:cubicBezTo>
                <a:cubicBezTo>
                  <a:pt x="1885041" y="2312804"/>
                  <a:pt x="1896394" y="2305523"/>
                  <a:pt x="1906859" y="2297151"/>
                </a:cubicBezTo>
                <a:cubicBezTo>
                  <a:pt x="1915069" y="2290583"/>
                  <a:pt x="1921179" y="2281690"/>
                  <a:pt x="1929161" y="2274848"/>
                </a:cubicBezTo>
                <a:cubicBezTo>
                  <a:pt x="1947232" y="2259359"/>
                  <a:pt x="1967306" y="2246254"/>
                  <a:pt x="1984917" y="2230244"/>
                </a:cubicBezTo>
                <a:cubicBezTo>
                  <a:pt x="2008255" y="2209028"/>
                  <a:pt x="2025580" y="2180831"/>
                  <a:pt x="2051824" y="2163336"/>
                </a:cubicBezTo>
                <a:cubicBezTo>
                  <a:pt x="2095295" y="2134356"/>
                  <a:pt x="2113988" y="2125054"/>
                  <a:pt x="2152185" y="2074126"/>
                </a:cubicBezTo>
                <a:cubicBezTo>
                  <a:pt x="2163336" y="2059258"/>
                  <a:pt x="2173292" y="2043413"/>
                  <a:pt x="2185639" y="2029522"/>
                </a:cubicBezTo>
                <a:cubicBezTo>
                  <a:pt x="2203101" y="2009877"/>
                  <a:pt x="2241395" y="1973765"/>
                  <a:pt x="2241395" y="1973765"/>
                </a:cubicBezTo>
                <a:cubicBezTo>
                  <a:pt x="2251053" y="1949620"/>
                  <a:pt x="2270374" y="1896845"/>
                  <a:pt x="2286000" y="1873405"/>
                </a:cubicBezTo>
                <a:cubicBezTo>
                  <a:pt x="2291832" y="1864657"/>
                  <a:pt x="2300868" y="1858536"/>
                  <a:pt x="2308302" y="1851102"/>
                </a:cubicBezTo>
                <a:cubicBezTo>
                  <a:pt x="2327900" y="1792310"/>
                  <a:pt x="2306501" y="1839882"/>
                  <a:pt x="2352907" y="1784195"/>
                </a:cubicBezTo>
                <a:cubicBezTo>
                  <a:pt x="2361487" y="1773899"/>
                  <a:pt x="2366385" y="1760827"/>
                  <a:pt x="2375210" y="1750741"/>
                </a:cubicBezTo>
                <a:cubicBezTo>
                  <a:pt x="2392518" y="1730961"/>
                  <a:pt x="2412381" y="1713570"/>
                  <a:pt x="2430966" y="1694985"/>
                </a:cubicBezTo>
                <a:lnTo>
                  <a:pt x="2464420" y="1661531"/>
                </a:lnTo>
                <a:cubicBezTo>
                  <a:pt x="2468137" y="1631795"/>
                  <a:pt x="2470210" y="1601806"/>
                  <a:pt x="2475571" y="1572322"/>
                </a:cubicBezTo>
                <a:cubicBezTo>
                  <a:pt x="2477674" y="1560757"/>
                  <a:pt x="2483493" y="1550170"/>
                  <a:pt x="2486722" y="1538868"/>
                </a:cubicBezTo>
                <a:cubicBezTo>
                  <a:pt x="2490932" y="1524132"/>
                  <a:pt x="2494548" y="1509224"/>
                  <a:pt x="2497873" y="1494263"/>
                </a:cubicBezTo>
                <a:cubicBezTo>
                  <a:pt x="2506972" y="1453319"/>
                  <a:pt x="2508517" y="1432765"/>
                  <a:pt x="2520176" y="1393902"/>
                </a:cubicBezTo>
                <a:cubicBezTo>
                  <a:pt x="2526931" y="1371385"/>
                  <a:pt x="2531964" y="1348022"/>
                  <a:pt x="2542478" y="1326995"/>
                </a:cubicBezTo>
                <a:cubicBezTo>
                  <a:pt x="2570038" y="1271877"/>
                  <a:pt x="2559524" y="1298160"/>
                  <a:pt x="2575932" y="1248936"/>
                </a:cubicBezTo>
                <a:cubicBezTo>
                  <a:pt x="2572215" y="1144858"/>
                  <a:pt x="2567714" y="1040805"/>
                  <a:pt x="2564781" y="936702"/>
                </a:cubicBezTo>
                <a:cubicBezTo>
                  <a:pt x="2560279" y="776888"/>
                  <a:pt x="2570542" y="616180"/>
                  <a:pt x="2553629" y="457200"/>
                </a:cubicBezTo>
                <a:cubicBezTo>
                  <a:pt x="2551203" y="434397"/>
                  <a:pt x="2448591" y="372306"/>
                  <a:pt x="2442117" y="367990"/>
                </a:cubicBezTo>
                <a:cubicBezTo>
                  <a:pt x="2346248" y="304077"/>
                  <a:pt x="2467540" y="380700"/>
                  <a:pt x="2375210" y="334536"/>
                </a:cubicBezTo>
                <a:cubicBezTo>
                  <a:pt x="2363223" y="328542"/>
                  <a:pt x="2354003" y="317677"/>
                  <a:pt x="2341756" y="312234"/>
                </a:cubicBezTo>
                <a:cubicBezTo>
                  <a:pt x="2320273" y="302686"/>
                  <a:pt x="2297151" y="297365"/>
                  <a:pt x="2274849" y="289931"/>
                </a:cubicBezTo>
                <a:lnTo>
                  <a:pt x="2241395" y="278780"/>
                </a:lnTo>
                <a:cubicBezTo>
                  <a:pt x="2230244" y="275063"/>
                  <a:pt x="2219345" y="270480"/>
                  <a:pt x="2207941" y="267629"/>
                </a:cubicBezTo>
                <a:lnTo>
                  <a:pt x="2163337" y="256478"/>
                </a:lnTo>
                <a:cubicBezTo>
                  <a:pt x="2048260" y="198938"/>
                  <a:pt x="2209443" y="273654"/>
                  <a:pt x="2040673" y="223024"/>
                </a:cubicBezTo>
                <a:cubicBezTo>
                  <a:pt x="2027836" y="219173"/>
                  <a:pt x="2017516" y="209302"/>
                  <a:pt x="2007220" y="200722"/>
                </a:cubicBezTo>
                <a:cubicBezTo>
                  <a:pt x="1995105" y="190626"/>
                  <a:pt x="1988839" y="171906"/>
                  <a:pt x="1973766" y="167268"/>
                </a:cubicBezTo>
                <a:cubicBezTo>
                  <a:pt x="1938062" y="156282"/>
                  <a:pt x="1899425" y="159834"/>
                  <a:pt x="1862254" y="156117"/>
                </a:cubicBezTo>
                <a:lnTo>
                  <a:pt x="1773044" y="133814"/>
                </a:lnTo>
                <a:cubicBezTo>
                  <a:pt x="1758176" y="130097"/>
                  <a:pt x="1742978" y="127509"/>
                  <a:pt x="1728439" y="122663"/>
                </a:cubicBezTo>
                <a:lnTo>
                  <a:pt x="1694985" y="111512"/>
                </a:lnTo>
                <a:cubicBezTo>
                  <a:pt x="1683834" y="104078"/>
                  <a:pt x="1673850" y="94488"/>
                  <a:pt x="1661532" y="89209"/>
                </a:cubicBezTo>
                <a:cubicBezTo>
                  <a:pt x="1647445" y="83172"/>
                  <a:pt x="1631663" y="82268"/>
                  <a:pt x="1616927" y="78058"/>
                </a:cubicBezTo>
                <a:cubicBezTo>
                  <a:pt x="1605625" y="74829"/>
                  <a:pt x="1594624" y="70624"/>
                  <a:pt x="1583473" y="66907"/>
                </a:cubicBezTo>
                <a:cubicBezTo>
                  <a:pt x="1572322" y="59473"/>
                  <a:pt x="1559497" y="54082"/>
                  <a:pt x="1550020" y="44605"/>
                </a:cubicBezTo>
                <a:cubicBezTo>
                  <a:pt x="1496194" y="-9221"/>
                  <a:pt x="1602058" y="3717"/>
                  <a:pt x="1538868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5227290" y="2406785"/>
            <a:ext cx="1496895" cy="1250815"/>
          </a:xfrm>
          <a:custGeom>
            <a:avLst/>
            <a:gdLst>
              <a:gd name="connsiteX0" fmla="*/ 638251 w 1496895"/>
              <a:gd name="connsiteY0" fmla="*/ 1250815 h 1250815"/>
              <a:gd name="connsiteX1" fmla="*/ 615949 w 1496895"/>
              <a:gd name="connsiteY1" fmla="*/ 1061244 h 1250815"/>
              <a:gd name="connsiteX2" fmla="*/ 604798 w 1496895"/>
              <a:gd name="connsiteY2" fmla="*/ 972035 h 1250815"/>
              <a:gd name="connsiteX3" fmla="*/ 582495 w 1496895"/>
              <a:gd name="connsiteY3" fmla="*/ 882825 h 1250815"/>
              <a:gd name="connsiteX4" fmla="*/ 571344 w 1496895"/>
              <a:gd name="connsiteY4" fmla="*/ 838220 h 1250815"/>
              <a:gd name="connsiteX5" fmla="*/ 560193 w 1496895"/>
              <a:gd name="connsiteY5" fmla="*/ 793615 h 1250815"/>
              <a:gd name="connsiteX6" fmla="*/ 537890 w 1496895"/>
              <a:gd name="connsiteY6" fmla="*/ 737859 h 1250815"/>
              <a:gd name="connsiteX7" fmla="*/ 526739 w 1496895"/>
              <a:gd name="connsiteY7" fmla="*/ 704405 h 1250815"/>
              <a:gd name="connsiteX8" fmla="*/ 482134 w 1496895"/>
              <a:gd name="connsiteY8" fmla="*/ 659800 h 1250815"/>
              <a:gd name="connsiteX9" fmla="*/ 470983 w 1496895"/>
              <a:gd name="connsiteY9" fmla="*/ 626347 h 1250815"/>
              <a:gd name="connsiteX10" fmla="*/ 448681 w 1496895"/>
              <a:gd name="connsiteY10" fmla="*/ 604044 h 1250815"/>
              <a:gd name="connsiteX11" fmla="*/ 426378 w 1496895"/>
              <a:gd name="connsiteY11" fmla="*/ 503683 h 1250815"/>
              <a:gd name="connsiteX12" fmla="*/ 404076 w 1496895"/>
              <a:gd name="connsiteY12" fmla="*/ 470230 h 1250815"/>
              <a:gd name="connsiteX13" fmla="*/ 381773 w 1496895"/>
              <a:gd name="connsiteY13" fmla="*/ 425625 h 1250815"/>
              <a:gd name="connsiteX14" fmla="*/ 337169 w 1496895"/>
              <a:gd name="connsiteY14" fmla="*/ 358717 h 1250815"/>
              <a:gd name="connsiteX15" fmla="*/ 326017 w 1496895"/>
              <a:gd name="connsiteY15" fmla="*/ 325264 h 1250815"/>
              <a:gd name="connsiteX16" fmla="*/ 292564 w 1496895"/>
              <a:gd name="connsiteY16" fmla="*/ 302961 h 1250815"/>
              <a:gd name="connsiteX17" fmla="*/ 225656 w 1496895"/>
              <a:gd name="connsiteY17" fmla="*/ 224903 h 1250815"/>
              <a:gd name="connsiteX18" fmla="*/ 203354 w 1496895"/>
              <a:gd name="connsiteY18" fmla="*/ 202600 h 1250815"/>
              <a:gd name="connsiteX19" fmla="*/ 192203 w 1496895"/>
              <a:gd name="connsiteY19" fmla="*/ 169147 h 1250815"/>
              <a:gd name="connsiteX20" fmla="*/ 147598 w 1496895"/>
              <a:gd name="connsiteY20" fmla="*/ 102239 h 1250815"/>
              <a:gd name="connsiteX21" fmla="*/ 80690 w 1496895"/>
              <a:gd name="connsiteY21" fmla="*/ 24181 h 1250815"/>
              <a:gd name="connsiteX22" fmla="*/ 47237 w 1496895"/>
              <a:gd name="connsiteY22" fmla="*/ 13030 h 1250815"/>
              <a:gd name="connsiteX23" fmla="*/ 2632 w 1496895"/>
              <a:gd name="connsiteY23" fmla="*/ 1878 h 1250815"/>
              <a:gd name="connsiteX24" fmla="*/ 69539 w 1496895"/>
              <a:gd name="connsiteY24" fmla="*/ 24181 h 1250815"/>
              <a:gd name="connsiteX25" fmla="*/ 136447 w 1496895"/>
              <a:gd name="connsiteY25" fmla="*/ 57635 h 1250815"/>
              <a:gd name="connsiteX26" fmla="*/ 169900 w 1496895"/>
              <a:gd name="connsiteY26" fmla="*/ 79937 h 1250815"/>
              <a:gd name="connsiteX27" fmla="*/ 192203 w 1496895"/>
              <a:gd name="connsiteY27" fmla="*/ 102239 h 1250815"/>
              <a:gd name="connsiteX28" fmla="*/ 314866 w 1496895"/>
              <a:gd name="connsiteY28" fmla="*/ 135693 h 1250815"/>
              <a:gd name="connsiteX29" fmla="*/ 415227 w 1496895"/>
              <a:gd name="connsiteY29" fmla="*/ 169147 h 1250815"/>
              <a:gd name="connsiteX30" fmla="*/ 448681 w 1496895"/>
              <a:gd name="connsiteY30" fmla="*/ 180298 h 1250815"/>
              <a:gd name="connsiteX31" fmla="*/ 571344 w 1496895"/>
              <a:gd name="connsiteY31" fmla="*/ 191449 h 1250815"/>
              <a:gd name="connsiteX32" fmla="*/ 627100 w 1496895"/>
              <a:gd name="connsiteY32" fmla="*/ 202600 h 1250815"/>
              <a:gd name="connsiteX33" fmla="*/ 727461 w 1496895"/>
              <a:gd name="connsiteY33" fmla="*/ 213752 h 1250815"/>
              <a:gd name="connsiteX34" fmla="*/ 794369 w 1496895"/>
              <a:gd name="connsiteY34" fmla="*/ 224903 h 1250815"/>
              <a:gd name="connsiteX35" fmla="*/ 1206964 w 1496895"/>
              <a:gd name="connsiteY35" fmla="*/ 213752 h 1250815"/>
              <a:gd name="connsiteX36" fmla="*/ 1273871 w 1496895"/>
              <a:gd name="connsiteY36" fmla="*/ 191449 h 1250815"/>
              <a:gd name="connsiteX37" fmla="*/ 1407686 w 1496895"/>
              <a:gd name="connsiteY37" fmla="*/ 146844 h 1250815"/>
              <a:gd name="connsiteX38" fmla="*/ 1474593 w 1496895"/>
              <a:gd name="connsiteY38" fmla="*/ 124542 h 1250815"/>
              <a:gd name="connsiteX39" fmla="*/ 1496895 w 1496895"/>
              <a:gd name="connsiteY39" fmla="*/ 124542 h 125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96895" h="1250815">
                <a:moveTo>
                  <a:pt x="638251" y="1250815"/>
                </a:moveTo>
                <a:cubicBezTo>
                  <a:pt x="616927" y="1016252"/>
                  <a:pt x="638324" y="1217874"/>
                  <a:pt x="615949" y="1061244"/>
                </a:cubicBezTo>
                <a:cubicBezTo>
                  <a:pt x="611711" y="1031577"/>
                  <a:pt x="610321" y="1001489"/>
                  <a:pt x="604798" y="972035"/>
                </a:cubicBezTo>
                <a:cubicBezTo>
                  <a:pt x="599149" y="941908"/>
                  <a:pt x="589929" y="912562"/>
                  <a:pt x="582495" y="882825"/>
                </a:cubicBezTo>
                <a:lnTo>
                  <a:pt x="571344" y="838220"/>
                </a:lnTo>
                <a:cubicBezTo>
                  <a:pt x="567627" y="823352"/>
                  <a:pt x="565885" y="807845"/>
                  <a:pt x="560193" y="793615"/>
                </a:cubicBezTo>
                <a:cubicBezTo>
                  <a:pt x="552759" y="775030"/>
                  <a:pt x="544919" y="756602"/>
                  <a:pt x="537890" y="737859"/>
                </a:cubicBezTo>
                <a:cubicBezTo>
                  <a:pt x="533763" y="726853"/>
                  <a:pt x="533571" y="713970"/>
                  <a:pt x="526739" y="704405"/>
                </a:cubicBezTo>
                <a:cubicBezTo>
                  <a:pt x="514517" y="687295"/>
                  <a:pt x="497002" y="674668"/>
                  <a:pt x="482134" y="659800"/>
                </a:cubicBezTo>
                <a:cubicBezTo>
                  <a:pt x="478417" y="648649"/>
                  <a:pt x="477030" y="636426"/>
                  <a:pt x="470983" y="626347"/>
                </a:cubicBezTo>
                <a:cubicBezTo>
                  <a:pt x="465574" y="617332"/>
                  <a:pt x="453383" y="613448"/>
                  <a:pt x="448681" y="604044"/>
                </a:cubicBezTo>
                <a:cubicBezTo>
                  <a:pt x="440115" y="586912"/>
                  <a:pt x="431654" y="517752"/>
                  <a:pt x="426378" y="503683"/>
                </a:cubicBezTo>
                <a:cubicBezTo>
                  <a:pt x="421672" y="491135"/>
                  <a:pt x="410725" y="481866"/>
                  <a:pt x="404076" y="470230"/>
                </a:cubicBezTo>
                <a:cubicBezTo>
                  <a:pt x="395828" y="455797"/>
                  <a:pt x="390326" y="439879"/>
                  <a:pt x="381773" y="425625"/>
                </a:cubicBezTo>
                <a:cubicBezTo>
                  <a:pt x="367982" y="402640"/>
                  <a:pt x="345646" y="384145"/>
                  <a:pt x="337169" y="358717"/>
                </a:cubicBezTo>
                <a:cubicBezTo>
                  <a:pt x="333452" y="347566"/>
                  <a:pt x="333360" y="334443"/>
                  <a:pt x="326017" y="325264"/>
                </a:cubicBezTo>
                <a:cubicBezTo>
                  <a:pt x="317645" y="314799"/>
                  <a:pt x="303715" y="310395"/>
                  <a:pt x="292564" y="302961"/>
                </a:cubicBezTo>
                <a:cubicBezTo>
                  <a:pt x="258596" y="252011"/>
                  <a:pt x="279739" y="278987"/>
                  <a:pt x="225656" y="224903"/>
                </a:cubicBezTo>
                <a:lnTo>
                  <a:pt x="203354" y="202600"/>
                </a:lnTo>
                <a:cubicBezTo>
                  <a:pt x="199637" y="191449"/>
                  <a:pt x="197911" y="179422"/>
                  <a:pt x="192203" y="169147"/>
                </a:cubicBezTo>
                <a:cubicBezTo>
                  <a:pt x="179186" y="145716"/>
                  <a:pt x="162467" y="124542"/>
                  <a:pt x="147598" y="102239"/>
                </a:cubicBezTo>
                <a:cubicBezTo>
                  <a:pt x="133330" y="80837"/>
                  <a:pt x="103865" y="31906"/>
                  <a:pt x="80690" y="24181"/>
                </a:cubicBezTo>
                <a:cubicBezTo>
                  <a:pt x="69539" y="20464"/>
                  <a:pt x="58539" y="16259"/>
                  <a:pt x="47237" y="13030"/>
                </a:cubicBezTo>
                <a:cubicBezTo>
                  <a:pt x="32501" y="8820"/>
                  <a:pt x="-11076" y="-4976"/>
                  <a:pt x="2632" y="1878"/>
                </a:cubicBezTo>
                <a:cubicBezTo>
                  <a:pt x="23659" y="12391"/>
                  <a:pt x="49978" y="11141"/>
                  <a:pt x="69539" y="24181"/>
                </a:cubicBezTo>
                <a:cubicBezTo>
                  <a:pt x="165417" y="88098"/>
                  <a:pt x="44106" y="11464"/>
                  <a:pt x="136447" y="57635"/>
                </a:cubicBezTo>
                <a:cubicBezTo>
                  <a:pt x="148434" y="63629"/>
                  <a:pt x="159435" y="71565"/>
                  <a:pt x="169900" y="79937"/>
                </a:cubicBezTo>
                <a:cubicBezTo>
                  <a:pt x="178110" y="86505"/>
                  <a:pt x="182799" y="97537"/>
                  <a:pt x="192203" y="102239"/>
                </a:cubicBezTo>
                <a:cubicBezTo>
                  <a:pt x="246124" y="129199"/>
                  <a:pt x="261024" y="121009"/>
                  <a:pt x="314866" y="135693"/>
                </a:cubicBezTo>
                <a:cubicBezTo>
                  <a:pt x="314906" y="135704"/>
                  <a:pt x="398481" y="163565"/>
                  <a:pt x="415227" y="169147"/>
                </a:cubicBezTo>
                <a:cubicBezTo>
                  <a:pt x="426378" y="172864"/>
                  <a:pt x="436975" y="179234"/>
                  <a:pt x="448681" y="180298"/>
                </a:cubicBezTo>
                <a:lnTo>
                  <a:pt x="571344" y="191449"/>
                </a:lnTo>
                <a:cubicBezTo>
                  <a:pt x="589929" y="195166"/>
                  <a:pt x="608337" y="199920"/>
                  <a:pt x="627100" y="202600"/>
                </a:cubicBezTo>
                <a:cubicBezTo>
                  <a:pt x="660421" y="207360"/>
                  <a:pt x="694097" y="209303"/>
                  <a:pt x="727461" y="213752"/>
                </a:cubicBezTo>
                <a:cubicBezTo>
                  <a:pt x="749873" y="216740"/>
                  <a:pt x="772066" y="221186"/>
                  <a:pt x="794369" y="224903"/>
                </a:cubicBezTo>
                <a:cubicBezTo>
                  <a:pt x="931901" y="221186"/>
                  <a:pt x="1069716" y="223328"/>
                  <a:pt x="1206964" y="213752"/>
                </a:cubicBezTo>
                <a:cubicBezTo>
                  <a:pt x="1230416" y="212116"/>
                  <a:pt x="1251569" y="198883"/>
                  <a:pt x="1273871" y="191449"/>
                </a:cubicBezTo>
                <a:lnTo>
                  <a:pt x="1407686" y="146844"/>
                </a:lnTo>
                <a:cubicBezTo>
                  <a:pt x="1407688" y="146843"/>
                  <a:pt x="1474592" y="124542"/>
                  <a:pt x="1474593" y="124542"/>
                </a:cubicBezTo>
                <a:lnTo>
                  <a:pt x="1496895" y="124542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5" t="4293" r="29086" b="31490"/>
          <a:stretch/>
        </p:blipFill>
        <p:spPr>
          <a:xfrm>
            <a:off x="6270528" y="2948994"/>
            <a:ext cx="1602480" cy="146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84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Review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184" y="1828799"/>
            <a:ext cx="4079631" cy="407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64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477045" y="3521231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427833" y="3004449"/>
            <a:ext cx="133901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>
                <a:latin typeface="Courier New" charset="0"/>
              </a:rPr>
              <a:t>total</a:t>
            </a:r>
            <a:endParaRPr lang="en-US" sz="3000" b="0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540795" y="3606956"/>
            <a:ext cx="233872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/>
              <a:t>(contains an </a:t>
            </a:r>
            <a:r>
              <a:rPr lang="en-US" sz="2000" dirty="0" err="1">
                <a:latin typeface="Courier"/>
                <a:cs typeface="Courier"/>
              </a:rPr>
              <a:t>int</a:t>
            </a:r>
            <a:r>
              <a:rPr lang="en-US" sz="2400" b="0" dirty="0"/>
              <a:t>)</a:t>
            </a: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2580233" y="3610131"/>
            <a:ext cx="13985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b="0" dirty="0"/>
              <a:t>42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Three Properties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80233" y="2233809"/>
            <a:ext cx="89279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name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93684" y="4664575"/>
            <a:ext cx="85657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value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69332" y="2508647"/>
            <a:ext cx="74191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type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097341" y="2675248"/>
            <a:ext cx="15584" cy="38855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769332" y="3018954"/>
            <a:ext cx="249262" cy="4310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221972" y="4166441"/>
            <a:ext cx="55173" cy="47323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32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Types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5634" y="952305"/>
            <a:ext cx="5262979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// integer values</a:t>
            </a:r>
          </a:p>
          <a:p>
            <a:r>
              <a:rPr lang="en-US" sz="3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err="1" smtClean="0">
                <a:latin typeface="Courier"/>
                <a:cs typeface="Courier"/>
              </a:rPr>
              <a:t>num</a:t>
            </a:r>
            <a:r>
              <a:rPr lang="en-US" sz="3000" dirty="0" smtClean="0">
                <a:latin typeface="Courier"/>
                <a:cs typeface="Courier"/>
              </a:rPr>
              <a:t> = 5;</a:t>
            </a:r>
          </a:p>
          <a:p>
            <a:endParaRPr lang="en-US" sz="3000" dirty="0" smtClean="0">
              <a:latin typeface="Courier"/>
              <a:cs typeface="Courier"/>
            </a:endParaRPr>
          </a:p>
          <a:p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// real values</a:t>
            </a:r>
            <a:endParaRPr lang="en-US" sz="3000" dirty="0" smtClean="0">
              <a:latin typeface="Courier"/>
              <a:cs typeface="Courier"/>
            </a:endParaRPr>
          </a:p>
          <a:p>
            <a:r>
              <a:rPr lang="en-US" sz="3000" b="1" dirty="0">
                <a:solidFill>
                  <a:srgbClr val="660066"/>
                </a:solidFill>
                <a:latin typeface="Courier"/>
                <a:cs typeface="Courier"/>
              </a:rPr>
              <a:t>d</a:t>
            </a:r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ouble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fraction = 0.2;</a:t>
            </a:r>
          </a:p>
          <a:p>
            <a:endParaRPr lang="en-US" sz="3000" dirty="0" smtClean="0">
              <a:latin typeface="Courier"/>
              <a:cs typeface="Courier"/>
            </a:endParaRPr>
          </a:p>
          <a:p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// letters</a:t>
            </a:r>
            <a:endParaRPr lang="en-US" sz="30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b="1" dirty="0" smtClean="0">
                <a:solidFill>
                  <a:srgbClr val="7030A0"/>
                </a:solidFill>
                <a:latin typeface="Courier"/>
                <a:cs typeface="Courier"/>
              </a:rPr>
              <a:t>char</a:t>
            </a:r>
            <a:r>
              <a:rPr lang="en-US" sz="3000" dirty="0" smtClean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letter = ‘c’;</a:t>
            </a:r>
          </a:p>
          <a:p>
            <a:endParaRPr lang="en-US" sz="3000" dirty="0" smtClean="0">
              <a:latin typeface="Courier"/>
              <a:cs typeface="Courier"/>
            </a:endParaRPr>
          </a:p>
          <a:p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// true or false</a:t>
            </a:r>
            <a:endParaRPr lang="en-US" sz="30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b="1" dirty="0" err="1">
                <a:solidFill>
                  <a:srgbClr val="7030A0"/>
                </a:solidFill>
                <a:latin typeface="Courier"/>
                <a:cs typeface="Courier"/>
              </a:rPr>
              <a:t>b</a:t>
            </a:r>
            <a:r>
              <a:rPr lang="en-US" sz="3000" b="1" dirty="0" err="1" smtClean="0">
                <a:solidFill>
                  <a:srgbClr val="7030A0"/>
                </a:solidFill>
                <a:latin typeface="Courier"/>
                <a:cs typeface="Courier"/>
              </a:rPr>
              <a:t>oolean</a:t>
            </a:r>
            <a:r>
              <a:rPr lang="en-US" sz="3000" dirty="0" smtClean="0">
                <a:solidFill>
                  <a:srgbClr val="7030A0"/>
                </a:solidFill>
                <a:latin typeface="Courier"/>
                <a:cs typeface="Courier"/>
              </a:rPr>
              <a:t> </a:t>
            </a:r>
            <a:r>
              <a:rPr lang="en-US" sz="3000" dirty="0" err="1" smtClean="0">
                <a:latin typeface="Courier"/>
                <a:cs typeface="Courier"/>
              </a:rPr>
              <a:t>isLove</a:t>
            </a:r>
            <a:r>
              <a:rPr lang="en-US" sz="3000" dirty="0" smtClean="0">
                <a:latin typeface="Courier"/>
                <a:cs typeface="Courier"/>
              </a:rPr>
              <a:t> = </a:t>
            </a:r>
            <a:r>
              <a:rPr lang="en-US" sz="3000" b="1" dirty="0" smtClean="0">
                <a:solidFill>
                  <a:srgbClr val="7030A0"/>
                </a:solidFill>
                <a:latin typeface="Courier"/>
                <a:cs typeface="Courier"/>
              </a:rPr>
              <a:t>true</a:t>
            </a:r>
            <a:r>
              <a:rPr lang="en-US" sz="3000" dirty="0" smtClean="0">
                <a:latin typeface="Courier"/>
                <a:cs typeface="Courier"/>
              </a:rPr>
              <a:t>;</a:t>
            </a:r>
            <a:endParaRPr lang="en-US" sz="3000" dirty="0"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55073" y="6488668"/>
            <a:ext cx="31634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    * Why is it called a double?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53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49" y="876330"/>
            <a:ext cx="8006500" cy="5478734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Double: How Much Do I Weigh?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87806" y="6378499"/>
            <a:ext cx="39683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* Answers could </a:t>
            </a:r>
            <a:r>
              <a:rPr lang="en-US" smtClean="0"/>
              <a:t>be real valued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27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Int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: How Many Children Do I Have?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627" y="847492"/>
            <a:ext cx="7914578" cy="52763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53991" y="6400801"/>
            <a:ext cx="36307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* It is weird to </a:t>
            </a:r>
            <a:r>
              <a:rPr lang="en-US" smtClean="0"/>
              <a:t>say something like 1.7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41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82711" y="216973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+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307383" y="2119442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Addition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82711" y="282623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–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307383" y="2775936"/>
            <a:ext cx="2943538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Subtraction</a:t>
            </a: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392539" y="2169738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>
                <a:latin typeface="Courier New" charset="0"/>
              </a:rPr>
              <a:t>*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386794" y="2119442"/>
            <a:ext cx="3328818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Multiplication</a:t>
            </a: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413087" y="282623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/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378855" y="2775936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Division</a:t>
            </a: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4392539" y="3495962"/>
            <a:ext cx="986316" cy="118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%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5386794" y="3445666"/>
            <a:ext cx="2589080" cy="220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/>
              <a:t>Remainder</a:t>
            </a:r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Binary Operators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4360110" y="3445727"/>
            <a:ext cx="3735675" cy="1182029"/>
          </a:xfrm>
          <a:custGeom>
            <a:avLst/>
            <a:gdLst>
              <a:gd name="connsiteX0" fmla="*/ 3501500 w 3735675"/>
              <a:gd name="connsiteY0" fmla="*/ 122663 h 1182029"/>
              <a:gd name="connsiteX1" fmla="*/ 3412290 w 3735675"/>
              <a:gd name="connsiteY1" fmla="*/ 122663 h 1182029"/>
              <a:gd name="connsiteX2" fmla="*/ 3166963 w 3735675"/>
              <a:gd name="connsiteY2" fmla="*/ 111512 h 1182029"/>
              <a:gd name="connsiteX3" fmla="*/ 3122358 w 3735675"/>
              <a:gd name="connsiteY3" fmla="*/ 100361 h 1182029"/>
              <a:gd name="connsiteX4" fmla="*/ 3088905 w 3735675"/>
              <a:gd name="connsiteY4" fmla="*/ 89210 h 1182029"/>
              <a:gd name="connsiteX5" fmla="*/ 3033149 w 3735675"/>
              <a:gd name="connsiteY5" fmla="*/ 78058 h 1182029"/>
              <a:gd name="connsiteX6" fmla="*/ 2575949 w 3735675"/>
              <a:gd name="connsiteY6" fmla="*/ 89210 h 1182029"/>
              <a:gd name="connsiteX7" fmla="*/ 2464436 w 3735675"/>
              <a:gd name="connsiteY7" fmla="*/ 89210 h 1182029"/>
              <a:gd name="connsiteX8" fmla="*/ 1594641 w 3735675"/>
              <a:gd name="connsiteY8" fmla="*/ 89210 h 1182029"/>
              <a:gd name="connsiteX9" fmla="*/ 1505431 w 3735675"/>
              <a:gd name="connsiteY9" fmla="*/ 66907 h 1182029"/>
              <a:gd name="connsiteX10" fmla="*/ 1293558 w 3735675"/>
              <a:gd name="connsiteY10" fmla="*/ 22302 h 1182029"/>
              <a:gd name="connsiteX11" fmla="*/ 981324 w 3735675"/>
              <a:gd name="connsiteY11" fmla="*/ 0 h 1182029"/>
              <a:gd name="connsiteX12" fmla="*/ 379158 w 3735675"/>
              <a:gd name="connsiteY12" fmla="*/ 22302 h 1182029"/>
              <a:gd name="connsiteX13" fmla="*/ 256495 w 3735675"/>
              <a:gd name="connsiteY13" fmla="*/ 44605 h 1182029"/>
              <a:gd name="connsiteX14" fmla="*/ 223041 w 3735675"/>
              <a:gd name="connsiteY14" fmla="*/ 66907 h 1182029"/>
              <a:gd name="connsiteX15" fmla="*/ 189588 w 3735675"/>
              <a:gd name="connsiteY15" fmla="*/ 78058 h 1182029"/>
              <a:gd name="connsiteX16" fmla="*/ 122680 w 3735675"/>
              <a:gd name="connsiteY16" fmla="*/ 133814 h 1182029"/>
              <a:gd name="connsiteX17" fmla="*/ 100378 w 3735675"/>
              <a:gd name="connsiteY17" fmla="*/ 178419 h 1182029"/>
              <a:gd name="connsiteX18" fmla="*/ 66924 w 3735675"/>
              <a:gd name="connsiteY18" fmla="*/ 234175 h 1182029"/>
              <a:gd name="connsiteX19" fmla="*/ 55773 w 3735675"/>
              <a:gd name="connsiteY19" fmla="*/ 289932 h 1182029"/>
              <a:gd name="connsiteX20" fmla="*/ 22319 w 3735675"/>
              <a:gd name="connsiteY20" fmla="*/ 379141 h 1182029"/>
              <a:gd name="connsiteX21" fmla="*/ 11168 w 3735675"/>
              <a:gd name="connsiteY21" fmla="*/ 457200 h 1182029"/>
              <a:gd name="connsiteX22" fmla="*/ 17 w 3735675"/>
              <a:gd name="connsiteY22" fmla="*/ 501805 h 1182029"/>
              <a:gd name="connsiteX23" fmla="*/ 11168 w 3735675"/>
              <a:gd name="connsiteY23" fmla="*/ 758283 h 1182029"/>
              <a:gd name="connsiteX24" fmla="*/ 44622 w 3735675"/>
              <a:gd name="connsiteY24" fmla="*/ 814039 h 1182029"/>
              <a:gd name="connsiteX25" fmla="*/ 100378 w 3735675"/>
              <a:gd name="connsiteY25" fmla="*/ 914400 h 1182029"/>
              <a:gd name="connsiteX26" fmla="*/ 122680 w 3735675"/>
              <a:gd name="connsiteY26" fmla="*/ 947853 h 1182029"/>
              <a:gd name="connsiteX27" fmla="*/ 234192 w 3735675"/>
              <a:gd name="connsiteY27" fmla="*/ 1037063 h 1182029"/>
              <a:gd name="connsiteX28" fmla="*/ 390310 w 3735675"/>
              <a:gd name="connsiteY28" fmla="*/ 1092819 h 1182029"/>
              <a:gd name="connsiteX29" fmla="*/ 524124 w 3735675"/>
              <a:gd name="connsiteY29" fmla="*/ 1137424 h 1182029"/>
              <a:gd name="connsiteX30" fmla="*/ 591031 w 3735675"/>
              <a:gd name="connsiteY30" fmla="*/ 1148575 h 1182029"/>
              <a:gd name="connsiteX31" fmla="*/ 646788 w 3735675"/>
              <a:gd name="connsiteY31" fmla="*/ 1159727 h 1182029"/>
              <a:gd name="connsiteX32" fmla="*/ 825207 w 3735675"/>
              <a:gd name="connsiteY32" fmla="*/ 1182029 h 1182029"/>
              <a:gd name="connsiteX33" fmla="*/ 1271256 w 3735675"/>
              <a:gd name="connsiteY33" fmla="*/ 1148575 h 1182029"/>
              <a:gd name="connsiteX34" fmla="*/ 1427373 w 3735675"/>
              <a:gd name="connsiteY34" fmla="*/ 1126273 h 1182029"/>
              <a:gd name="connsiteX35" fmla="*/ 1672700 w 3735675"/>
              <a:gd name="connsiteY35" fmla="*/ 1081668 h 1182029"/>
              <a:gd name="connsiteX36" fmla="*/ 1817666 w 3735675"/>
              <a:gd name="connsiteY36" fmla="*/ 1070517 h 1182029"/>
              <a:gd name="connsiteX37" fmla="*/ 2286017 w 3735675"/>
              <a:gd name="connsiteY37" fmla="*/ 1025912 h 1182029"/>
              <a:gd name="connsiteX38" fmla="*/ 2453285 w 3735675"/>
              <a:gd name="connsiteY38" fmla="*/ 1014761 h 1182029"/>
              <a:gd name="connsiteX39" fmla="*/ 2921636 w 3735675"/>
              <a:gd name="connsiteY39" fmla="*/ 992458 h 1182029"/>
              <a:gd name="connsiteX40" fmla="*/ 3088905 w 3735675"/>
              <a:gd name="connsiteY40" fmla="*/ 970156 h 1182029"/>
              <a:gd name="connsiteX41" fmla="*/ 3256173 w 3735675"/>
              <a:gd name="connsiteY41" fmla="*/ 959005 h 1182029"/>
              <a:gd name="connsiteX42" fmla="*/ 3278475 w 3735675"/>
              <a:gd name="connsiteY42" fmla="*/ 936702 h 1182029"/>
              <a:gd name="connsiteX43" fmla="*/ 3323080 w 3735675"/>
              <a:gd name="connsiteY43" fmla="*/ 925551 h 1182029"/>
              <a:gd name="connsiteX44" fmla="*/ 3356534 w 3735675"/>
              <a:gd name="connsiteY44" fmla="*/ 914400 h 1182029"/>
              <a:gd name="connsiteX45" fmla="*/ 3468046 w 3735675"/>
              <a:gd name="connsiteY45" fmla="*/ 858644 h 1182029"/>
              <a:gd name="connsiteX46" fmla="*/ 3490349 w 3735675"/>
              <a:gd name="connsiteY46" fmla="*/ 836341 h 1182029"/>
              <a:gd name="connsiteX47" fmla="*/ 3579558 w 3735675"/>
              <a:gd name="connsiteY47" fmla="*/ 758283 h 1182029"/>
              <a:gd name="connsiteX48" fmla="*/ 3624163 w 3735675"/>
              <a:gd name="connsiteY48" fmla="*/ 680224 h 1182029"/>
              <a:gd name="connsiteX49" fmla="*/ 3668768 w 3735675"/>
              <a:gd name="connsiteY49" fmla="*/ 613317 h 1182029"/>
              <a:gd name="connsiteX50" fmla="*/ 3702222 w 3735675"/>
              <a:gd name="connsiteY50" fmla="*/ 546410 h 1182029"/>
              <a:gd name="connsiteX51" fmla="*/ 3713373 w 3735675"/>
              <a:gd name="connsiteY51" fmla="*/ 501805 h 1182029"/>
              <a:gd name="connsiteX52" fmla="*/ 3724524 w 3735675"/>
              <a:gd name="connsiteY52" fmla="*/ 468351 h 1182029"/>
              <a:gd name="connsiteX53" fmla="*/ 3735675 w 3735675"/>
              <a:gd name="connsiteY53" fmla="*/ 412595 h 1182029"/>
              <a:gd name="connsiteX54" fmla="*/ 3724524 w 3735675"/>
              <a:gd name="connsiteY54" fmla="*/ 256478 h 1182029"/>
              <a:gd name="connsiteX55" fmla="*/ 3713373 w 3735675"/>
              <a:gd name="connsiteY55" fmla="*/ 223024 h 1182029"/>
              <a:gd name="connsiteX56" fmla="*/ 3668768 w 3735675"/>
              <a:gd name="connsiteY56" fmla="*/ 178419 h 1182029"/>
              <a:gd name="connsiteX57" fmla="*/ 3635314 w 3735675"/>
              <a:gd name="connsiteY57" fmla="*/ 167268 h 1182029"/>
              <a:gd name="connsiteX58" fmla="*/ 3601861 w 3735675"/>
              <a:gd name="connsiteY58" fmla="*/ 144966 h 1182029"/>
              <a:gd name="connsiteX59" fmla="*/ 3401139 w 3735675"/>
              <a:gd name="connsiteY59" fmla="*/ 133814 h 1182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735675" h="1182029">
                <a:moveTo>
                  <a:pt x="3501500" y="122663"/>
                </a:moveTo>
                <a:cubicBezTo>
                  <a:pt x="3410541" y="145402"/>
                  <a:pt x="3503249" y="129660"/>
                  <a:pt x="3412290" y="122663"/>
                </a:cubicBezTo>
                <a:cubicBezTo>
                  <a:pt x="3330671" y="116385"/>
                  <a:pt x="3248739" y="115229"/>
                  <a:pt x="3166963" y="111512"/>
                </a:cubicBezTo>
                <a:cubicBezTo>
                  <a:pt x="3152095" y="107795"/>
                  <a:pt x="3137094" y="104571"/>
                  <a:pt x="3122358" y="100361"/>
                </a:cubicBezTo>
                <a:cubicBezTo>
                  <a:pt x="3111056" y="97132"/>
                  <a:pt x="3100308" y="92061"/>
                  <a:pt x="3088905" y="89210"/>
                </a:cubicBezTo>
                <a:cubicBezTo>
                  <a:pt x="3070517" y="84613"/>
                  <a:pt x="3051734" y="81775"/>
                  <a:pt x="3033149" y="78058"/>
                </a:cubicBezTo>
                <a:cubicBezTo>
                  <a:pt x="2880749" y="81775"/>
                  <a:pt x="2728237" y="82288"/>
                  <a:pt x="2575949" y="89210"/>
                </a:cubicBezTo>
                <a:cubicBezTo>
                  <a:pt x="2428301" y="95921"/>
                  <a:pt x="2753721" y="130535"/>
                  <a:pt x="2464436" y="89210"/>
                </a:cubicBezTo>
                <a:cubicBezTo>
                  <a:pt x="2167861" y="95800"/>
                  <a:pt x="1889339" y="110773"/>
                  <a:pt x="1594641" y="89210"/>
                </a:cubicBezTo>
                <a:cubicBezTo>
                  <a:pt x="1564071" y="86973"/>
                  <a:pt x="1535168" y="74341"/>
                  <a:pt x="1505431" y="66907"/>
                </a:cubicBezTo>
                <a:cubicBezTo>
                  <a:pt x="1435148" y="49336"/>
                  <a:pt x="1366466" y="31415"/>
                  <a:pt x="1293558" y="22302"/>
                </a:cubicBezTo>
                <a:cubicBezTo>
                  <a:pt x="1130489" y="1919"/>
                  <a:pt x="1234279" y="12647"/>
                  <a:pt x="981324" y="0"/>
                </a:cubicBezTo>
                <a:cubicBezTo>
                  <a:pt x="548755" y="9403"/>
                  <a:pt x="618737" y="-9641"/>
                  <a:pt x="379158" y="22302"/>
                </a:cubicBezTo>
                <a:cubicBezTo>
                  <a:pt x="293538" y="33718"/>
                  <a:pt x="322161" y="28187"/>
                  <a:pt x="256495" y="44605"/>
                </a:cubicBezTo>
                <a:cubicBezTo>
                  <a:pt x="245344" y="52039"/>
                  <a:pt x="235028" y="60913"/>
                  <a:pt x="223041" y="66907"/>
                </a:cubicBezTo>
                <a:cubicBezTo>
                  <a:pt x="212528" y="72164"/>
                  <a:pt x="199793" y="72226"/>
                  <a:pt x="189588" y="78058"/>
                </a:cubicBezTo>
                <a:cubicBezTo>
                  <a:pt x="158665" y="95729"/>
                  <a:pt x="145628" y="110867"/>
                  <a:pt x="122680" y="133814"/>
                </a:cubicBezTo>
                <a:cubicBezTo>
                  <a:pt x="115246" y="148682"/>
                  <a:pt x="108451" y="163888"/>
                  <a:pt x="100378" y="178419"/>
                </a:cubicBezTo>
                <a:cubicBezTo>
                  <a:pt x="89852" y="197366"/>
                  <a:pt x="74974" y="214051"/>
                  <a:pt x="66924" y="234175"/>
                </a:cubicBezTo>
                <a:cubicBezTo>
                  <a:pt x="59885" y="251773"/>
                  <a:pt x="60370" y="271544"/>
                  <a:pt x="55773" y="289932"/>
                </a:cubicBezTo>
                <a:cubicBezTo>
                  <a:pt x="49946" y="313241"/>
                  <a:pt x="29141" y="362086"/>
                  <a:pt x="22319" y="379141"/>
                </a:cubicBezTo>
                <a:cubicBezTo>
                  <a:pt x="18602" y="405161"/>
                  <a:pt x="15870" y="431340"/>
                  <a:pt x="11168" y="457200"/>
                </a:cubicBezTo>
                <a:cubicBezTo>
                  <a:pt x="8426" y="472279"/>
                  <a:pt x="17" y="486479"/>
                  <a:pt x="17" y="501805"/>
                </a:cubicBezTo>
                <a:cubicBezTo>
                  <a:pt x="17" y="587378"/>
                  <a:pt x="-934" y="673570"/>
                  <a:pt x="11168" y="758283"/>
                </a:cubicBezTo>
                <a:cubicBezTo>
                  <a:pt x="14233" y="779739"/>
                  <a:pt x="34929" y="794653"/>
                  <a:pt x="44622" y="814039"/>
                </a:cubicBezTo>
                <a:cubicBezTo>
                  <a:pt x="103506" y="931807"/>
                  <a:pt x="-40266" y="703435"/>
                  <a:pt x="100378" y="914400"/>
                </a:cubicBezTo>
                <a:cubicBezTo>
                  <a:pt x="107812" y="925551"/>
                  <a:pt x="113203" y="938376"/>
                  <a:pt x="122680" y="947853"/>
                </a:cubicBezTo>
                <a:cubicBezTo>
                  <a:pt x="164167" y="989340"/>
                  <a:pt x="177925" y="1008929"/>
                  <a:pt x="234192" y="1037063"/>
                </a:cubicBezTo>
                <a:cubicBezTo>
                  <a:pt x="365535" y="1102735"/>
                  <a:pt x="304722" y="1066073"/>
                  <a:pt x="390310" y="1092819"/>
                </a:cubicBezTo>
                <a:cubicBezTo>
                  <a:pt x="435187" y="1106843"/>
                  <a:pt x="477746" y="1129694"/>
                  <a:pt x="524124" y="1137424"/>
                </a:cubicBezTo>
                <a:lnTo>
                  <a:pt x="591031" y="1148575"/>
                </a:lnTo>
                <a:cubicBezTo>
                  <a:pt x="609679" y="1151966"/>
                  <a:pt x="628000" y="1157222"/>
                  <a:pt x="646788" y="1159727"/>
                </a:cubicBezTo>
                <a:cubicBezTo>
                  <a:pt x="914847" y="1195469"/>
                  <a:pt x="640318" y="1151215"/>
                  <a:pt x="825207" y="1182029"/>
                </a:cubicBezTo>
                <a:cubicBezTo>
                  <a:pt x="973890" y="1170878"/>
                  <a:pt x="1123654" y="1169661"/>
                  <a:pt x="1271256" y="1148575"/>
                </a:cubicBezTo>
                <a:cubicBezTo>
                  <a:pt x="1323295" y="1141141"/>
                  <a:pt x="1375826" y="1136582"/>
                  <a:pt x="1427373" y="1126273"/>
                </a:cubicBezTo>
                <a:cubicBezTo>
                  <a:pt x="1499499" y="1111848"/>
                  <a:pt x="1601376" y="1090227"/>
                  <a:pt x="1672700" y="1081668"/>
                </a:cubicBezTo>
                <a:cubicBezTo>
                  <a:pt x="1720820" y="1075894"/>
                  <a:pt x="1769477" y="1075680"/>
                  <a:pt x="1817666" y="1070517"/>
                </a:cubicBezTo>
                <a:cubicBezTo>
                  <a:pt x="2220939" y="1027309"/>
                  <a:pt x="1685069" y="1065974"/>
                  <a:pt x="2286017" y="1025912"/>
                </a:cubicBezTo>
                <a:lnTo>
                  <a:pt x="2453285" y="1014761"/>
                </a:lnTo>
                <a:lnTo>
                  <a:pt x="2921636" y="992458"/>
                </a:lnTo>
                <a:cubicBezTo>
                  <a:pt x="2977392" y="985024"/>
                  <a:pt x="3032934" y="975753"/>
                  <a:pt x="3088905" y="970156"/>
                </a:cubicBezTo>
                <a:cubicBezTo>
                  <a:pt x="3144507" y="964596"/>
                  <a:pt x="3201144" y="968716"/>
                  <a:pt x="3256173" y="959005"/>
                </a:cubicBezTo>
                <a:cubicBezTo>
                  <a:pt x="3266527" y="957178"/>
                  <a:pt x="3269071" y="941404"/>
                  <a:pt x="3278475" y="936702"/>
                </a:cubicBezTo>
                <a:cubicBezTo>
                  <a:pt x="3292183" y="929848"/>
                  <a:pt x="3308344" y="929761"/>
                  <a:pt x="3323080" y="925551"/>
                </a:cubicBezTo>
                <a:cubicBezTo>
                  <a:pt x="3334382" y="922322"/>
                  <a:pt x="3345528" y="918527"/>
                  <a:pt x="3356534" y="914400"/>
                </a:cubicBezTo>
                <a:cubicBezTo>
                  <a:pt x="3404134" y="896550"/>
                  <a:pt x="3425746" y="888858"/>
                  <a:pt x="3468046" y="858644"/>
                </a:cubicBezTo>
                <a:cubicBezTo>
                  <a:pt x="3476601" y="852533"/>
                  <a:pt x="3482139" y="842909"/>
                  <a:pt x="3490349" y="836341"/>
                </a:cubicBezTo>
                <a:cubicBezTo>
                  <a:pt x="3532451" y="802659"/>
                  <a:pt x="3540252" y="817241"/>
                  <a:pt x="3579558" y="758283"/>
                </a:cubicBezTo>
                <a:cubicBezTo>
                  <a:pt x="3656706" y="642563"/>
                  <a:pt x="3539279" y="821698"/>
                  <a:pt x="3624163" y="680224"/>
                </a:cubicBezTo>
                <a:cubicBezTo>
                  <a:pt x="3637954" y="657240"/>
                  <a:pt x="3660292" y="638746"/>
                  <a:pt x="3668768" y="613317"/>
                </a:cubicBezTo>
                <a:cubicBezTo>
                  <a:pt x="3684157" y="567149"/>
                  <a:pt x="3673399" y="589643"/>
                  <a:pt x="3702222" y="546410"/>
                </a:cubicBezTo>
                <a:cubicBezTo>
                  <a:pt x="3705939" y="531542"/>
                  <a:pt x="3709163" y="516541"/>
                  <a:pt x="3713373" y="501805"/>
                </a:cubicBezTo>
                <a:cubicBezTo>
                  <a:pt x="3716602" y="490503"/>
                  <a:pt x="3721673" y="479755"/>
                  <a:pt x="3724524" y="468351"/>
                </a:cubicBezTo>
                <a:cubicBezTo>
                  <a:pt x="3729121" y="449963"/>
                  <a:pt x="3731958" y="431180"/>
                  <a:pt x="3735675" y="412595"/>
                </a:cubicBezTo>
                <a:cubicBezTo>
                  <a:pt x="3731958" y="360556"/>
                  <a:pt x="3730620" y="308292"/>
                  <a:pt x="3724524" y="256478"/>
                </a:cubicBezTo>
                <a:cubicBezTo>
                  <a:pt x="3723151" y="244804"/>
                  <a:pt x="3720205" y="232589"/>
                  <a:pt x="3713373" y="223024"/>
                </a:cubicBezTo>
                <a:cubicBezTo>
                  <a:pt x="3701151" y="205914"/>
                  <a:pt x="3688716" y="185068"/>
                  <a:pt x="3668768" y="178419"/>
                </a:cubicBezTo>
                <a:lnTo>
                  <a:pt x="3635314" y="167268"/>
                </a:lnTo>
                <a:cubicBezTo>
                  <a:pt x="3624163" y="159834"/>
                  <a:pt x="3614179" y="150245"/>
                  <a:pt x="3601861" y="144966"/>
                </a:cubicBezTo>
                <a:cubicBezTo>
                  <a:pt x="3546389" y="121192"/>
                  <a:pt x="3438060" y="133814"/>
                  <a:pt x="3401139" y="133814"/>
                </a:cubicBezTo>
              </a:path>
            </a:pathLst>
          </a:custGeom>
          <a:noFill/>
          <a:ln w="38100">
            <a:solidFill>
              <a:srgbClr val="0027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683512" y="4739269"/>
            <a:ext cx="3276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27FF"/>
                </a:solidFill>
              </a:rPr>
              <a:t>See you another day, </a:t>
            </a:r>
            <a:r>
              <a:rPr lang="en-US" sz="2400" dirty="0" err="1" smtClean="0">
                <a:solidFill>
                  <a:srgbClr val="0027FF"/>
                </a:solidFill>
              </a:rPr>
              <a:t>tio</a:t>
            </a:r>
            <a:r>
              <a:rPr lang="en-US" sz="2400" dirty="0" smtClean="0">
                <a:solidFill>
                  <a:srgbClr val="0027FF"/>
                </a:solidFill>
              </a:rPr>
              <a:t>.</a:t>
            </a:r>
            <a:endParaRPr lang="en-US" sz="2400" dirty="0">
              <a:solidFill>
                <a:srgbClr val="002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00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Binary Operators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59831" y="2251716"/>
            <a:ext cx="68788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width = 2.5; </a:t>
            </a:r>
            <a:r>
              <a:rPr lang="en-US" sz="3000" dirty="0">
                <a:solidFill>
                  <a:srgbClr val="00B050"/>
                </a:solidFill>
                <a:latin typeface="Courier"/>
                <a:cs typeface="Courier"/>
              </a:rPr>
              <a:t>// </a:t>
            </a:r>
            <a:r>
              <a:rPr lang="en-US" sz="3000" dirty="0" smtClean="0">
                <a:solidFill>
                  <a:srgbClr val="00B050"/>
                </a:solidFill>
                <a:latin typeface="Courier"/>
                <a:cs typeface="Courier"/>
              </a:rPr>
              <a:t>meters</a:t>
            </a:r>
            <a:endParaRPr lang="en-US" sz="3000" dirty="0">
              <a:solidFill>
                <a:srgbClr val="00B050"/>
              </a:solidFill>
              <a:latin typeface="Courier"/>
              <a:cs typeface="Courier"/>
            </a:endParaRPr>
          </a:p>
          <a:p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height = 3.0;</a:t>
            </a:r>
            <a:endParaRPr lang="en-US" sz="3000" dirty="0">
              <a:latin typeface="Courier"/>
              <a:cs typeface="Courier"/>
            </a:endParaRPr>
          </a:p>
          <a:p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area = width * height;</a:t>
            </a:r>
            <a:endParaRPr lang="en-US" sz="3000" dirty="0">
              <a:latin typeface="Courier"/>
              <a:cs typeface="Courier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6706339" y="4841816"/>
            <a:ext cx="1600200" cy="12432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6952440" y="4305714"/>
            <a:ext cx="110799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 smtClean="0">
                <a:latin typeface="Courier New" charset="0"/>
              </a:rPr>
              <a:t>area</a:t>
            </a:r>
            <a:endParaRPr lang="en-US" sz="3000" b="0" dirty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543426" y="4804600"/>
            <a:ext cx="1600200" cy="12432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2678942" y="4287818"/>
            <a:ext cx="1338828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 smtClean="0">
                <a:latin typeface="Courier New" charset="0"/>
              </a:rPr>
              <a:t>width</a:t>
            </a:r>
            <a:endParaRPr lang="en-US" sz="3000" b="0" dirty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4624882" y="4813553"/>
            <a:ext cx="1600200" cy="12432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582384" y="4305714"/>
            <a:ext cx="156966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 smtClean="0">
                <a:latin typeface="Courier New" charset="0"/>
              </a:rPr>
              <a:t>height</a:t>
            </a:r>
            <a:endParaRPr lang="en-US" sz="3000" b="0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789528" y="6047874"/>
            <a:ext cx="11079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Courier New" charset="0"/>
              </a:rPr>
              <a:t>double</a:t>
            </a:r>
            <a:endParaRPr lang="en-US" sz="2000" b="0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813216" y="6056827"/>
            <a:ext cx="11079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Courier New" charset="0"/>
              </a:rPr>
              <a:t>double</a:t>
            </a:r>
            <a:endParaRPr lang="en-US" sz="2000" b="0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984539" y="6051309"/>
            <a:ext cx="11079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Courier New" charset="0"/>
              </a:rPr>
              <a:t>double</a:t>
            </a:r>
            <a:endParaRPr lang="en-US" sz="2000" b="0" dirty="0"/>
          </a:p>
        </p:txBody>
      </p:sp>
      <p:sp>
        <p:nvSpPr>
          <p:cNvPr id="14" name="TextBox 13"/>
          <p:cNvSpPr txBox="1"/>
          <p:nvPr/>
        </p:nvSpPr>
        <p:spPr>
          <a:xfrm>
            <a:off x="1184266" y="4287818"/>
            <a:ext cx="89279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name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84266" y="5195404"/>
            <a:ext cx="85657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value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84266" y="6056827"/>
            <a:ext cx="74191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type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10249" y="5061791"/>
            <a:ext cx="11079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latin typeface="Courier"/>
                <a:cs typeface="Courier"/>
              </a:rPr>
              <a:t>2.5</a:t>
            </a:r>
            <a:endParaRPr lang="en-US" sz="4000" dirty="0"/>
          </a:p>
        </p:txBody>
      </p:sp>
      <p:sp>
        <p:nvSpPr>
          <p:cNvPr id="18" name="Rectangle 17"/>
          <p:cNvSpPr/>
          <p:nvPr/>
        </p:nvSpPr>
        <p:spPr>
          <a:xfrm>
            <a:off x="4870984" y="5061791"/>
            <a:ext cx="11079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latin typeface="Courier"/>
                <a:cs typeface="Courier"/>
              </a:rPr>
              <a:t>3.0</a:t>
            </a:r>
            <a:endParaRPr lang="en-US" sz="4000" dirty="0"/>
          </a:p>
        </p:txBody>
      </p:sp>
      <p:sp>
        <p:nvSpPr>
          <p:cNvPr id="19" name="Rectangle 18"/>
          <p:cNvSpPr/>
          <p:nvPr/>
        </p:nvSpPr>
        <p:spPr>
          <a:xfrm>
            <a:off x="6952440" y="5061791"/>
            <a:ext cx="11079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latin typeface="Courier"/>
                <a:cs typeface="Courier"/>
              </a:rPr>
              <a:t>7.5</a:t>
            </a:r>
            <a:endParaRPr lang="en-US" sz="4000" dirty="0"/>
          </a:p>
        </p:txBody>
      </p:sp>
      <p:sp>
        <p:nvSpPr>
          <p:cNvPr id="20" name="Rectangle 8"/>
          <p:cNvSpPr>
            <a:spLocks noChangeArrowheads="1"/>
          </p:cNvSpPr>
          <p:nvPr/>
        </p:nvSpPr>
        <p:spPr bwMode="auto">
          <a:xfrm>
            <a:off x="1459831" y="2328020"/>
            <a:ext cx="4636757" cy="43122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1459831" y="2763763"/>
            <a:ext cx="4636757" cy="45744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8"/>
          <p:cNvSpPr>
            <a:spLocks noChangeArrowheads="1"/>
          </p:cNvSpPr>
          <p:nvPr/>
        </p:nvSpPr>
        <p:spPr bwMode="auto">
          <a:xfrm>
            <a:off x="1466537" y="3225726"/>
            <a:ext cx="7051821" cy="45744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413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/>
      <p:bldP spid="19" grpId="0"/>
      <p:bldP spid="20" grpId="0" animBg="1"/>
      <p:bldP spid="21" grpId="0" animBg="1"/>
      <p:bldP spid="2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How do I write a console program?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What are variables and how do I use them?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How do I get user input in a console program?</a:t>
            </a:r>
            <a:endParaRPr lang="en-US" sz="2400" dirty="0" smtClean="0">
              <a:latin typeface="Chalkboard"/>
              <a:cs typeface="Chalkboar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Today’s Goals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5211" y="1021613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  <a:endParaRPr lang="en-US" sz="4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906380" y="1897220"/>
            <a:ext cx="484964" cy="436905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6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User Input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29462" y="2286125"/>
            <a:ext cx="6879896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 smtClean="0">
                <a:solidFill>
                  <a:srgbClr val="660066"/>
                </a:solidFill>
                <a:latin typeface="Courier"/>
                <a:cs typeface="Courier"/>
              </a:rPr>
              <a:t>int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a = </a:t>
            </a:r>
            <a:r>
              <a:rPr lang="en-US" sz="3000" dirty="0" err="1" smtClean="0">
                <a:latin typeface="Courier"/>
                <a:cs typeface="Courier"/>
              </a:rPr>
              <a:t>readInt</a:t>
            </a:r>
            <a:r>
              <a:rPr lang="en-US" sz="3000" dirty="0" smtClean="0">
                <a:latin typeface="Courier"/>
                <a:cs typeface="Courier"/>
              </a:rPr>
              <a:t>(</a:t>
            </a:r>
            <a:r>
              <a:rPr lang="en-US" sz="3000" dirty="0" smtClean="0">
                <a:solidFill>
                  <a:srgbClr val="0000FF"/>
                </a:solidFill>
                <a:latin typeface="Courier"/>
                <a:cs typeface="Courier"/>
              </a:rPr>
              <a:t>“</a:t>
            </a:r>
            <a:r>
              <a:rPr lang="en-US" sz="3000" dirty="0" err="1" smtClean="0">
                <a:solidFill>
                  <a:srgbClr val="0000FF"/>
                </a:solidFill>
                <a:latin typeface="Courier"/>
                <a:cs typeface="Courier"/>
              </a:rPr>
              <a:t>msg</a:t>
            </a:r>
            <a:r>
              <a:rPr lang="en-US" sz="3000" dirty="0" smtClean="0">
                <a:solidFill>
                  <a:srgbClr val="0000FF"/>
                </a:solidFill>
                <a:latin typeface="Courier"/>
                <a:cs typeface="Courier"/>
              </a:rPr>
              <a:t>”</a:t>
            </a:r>
            <a:r>
              <a:rPr lang="en-US" sz="3000" dirty="0" smtClean="0">
                <a:latin typeface="Courier"/>
                <a:cs typeface="Courier"/>
              </a:rPr>
              <a:t>);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r>
              <a:rPr lang="en-US" sz="3000" b="1" dirty="0" smtClean="0">
                <a:solidFill>
                  <a:srgbClr val="660066"/>
                </a:solidFill>
                <a:latin typeface="Courier"/>
                <a:cs typeface="Courier"/>
              </a:rPr>
              <a:t>double</a:t>
            </a:r>
            <a:r>
              <a:rPr lang="en-US" sz="3000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3000" dirty="0" smtClean="0">
                <a:latin typeface="Courier"/>
                <a:cs typeface="Courier"/>
              </a:rPr>
              <a:t>b = </a:t>
            </a:r>
            <a:r>
              <a:rPr lang="en-US" sz="3000" dirty="0" err="1" smtClean="0">
                <a:latin typeface="Courier"/>
                <a:cs typeface="Courier"/>
              </a:rPr>
              <a:t>readDouble</a:t>
            </a:r>
            <a:r>
              <a:rPr lang="en-US" sz="3000" dirty="0" smtClean="0">
                <a:latin typeface="Courier"/>
                <a:cs typeface="Courier"/>
              </a:rPr>
              <a:t>(</a:t>
            </a:r>
            <a:r>
              <a:rPr lang="en-US" sz="3000" dirty="0" smtClean="0">
                <a:solidFill>
                  <a:srgbClr val="0000FF"/>
                </a:solidFill>
                <a:latin typeface="Courier"/>
                <a:cs typeface="Courier"/>
              </a:rPr>
              <a:t>“</a:t>
            </a:r>
            <a:r>
              <a:rPr lang="en-US" sz="3000" dirty="0" err="1" smtClean="0">
                <a:solidFill>
                  <a:srgbClr val="0000FF"/>
                </a:solidFill>
                <a:latin typeface="Courier"/>
                <a:cs typeface="Courier"/>
              </a:rPr>
              <a:t>msg</a:t>
            </a:r>
            <a:r>
              <a:rPr lang="en-US" sz="3000" dirty="0" smtClean="0">
                <a:solidFill>
                  <a:srgbClr val="0000FF"/>
                </a:solidFill>
                <a:latin typeface="Courier"/>
                <a:cs typeface="Courier"/>
              </a:rPr>
              <a:t>”</a:t>
            </a:r>
            <a:r>
              <a:rPr lang="en-US" sz="3000" dirty="0" smtClean="0">
                <a:latin typeface="Courier"/>
                <a:cs typeface="Courier"/>
              </a:rPr>
              <a:t>);</a:t>
            </a:r>
          </a:p>
          <a:p>
            <a:endParaRPr lang="en-US" sz="3000" dirty="0">
              <a:latin typeface="Courier"/>
              <a:cs typeface="Courier"/>
            </a:endParaRPr>
          </a:p>
          <a:p>
            <a:endParaRPr lang="en-US" sz="3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6471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"/>
          <p:cNvSpPr>
            <a:spLocks noChangeArrowheads="1"/>
          </p:cNvSpPr>
          <p:nvPr/>
        </p:nvSpPr>
        <p:spPr bwMode="auto">
          <a:xfrm>
            <a:off x="401444" y="1109544"/>
            <a:ext cx="8184995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22531" name="Group 3"/>
          <p:cNvGrpSpPr>
            <a:grpSpLocks/>
          </p:cNvGrpSpPr>
          <p:nvPr/>
        </p:nvGrpSpPr>
        <p:grpSpPr bwMode="auto">
          <a:xfrm>
            <a:off x="1870075" y="4956175"/>
            <a:ext cx="5402263" cy="1635125"/>
            <a:chOff x="1178" y="3122"/>
            <a:chExt cx="3403" cy="1030"/>
          </a:xfrm>
        </p:grpSpPr>
        <p:pic>
          <p:nvPicPr>
            <p:cNvPr id="22569" name="Picture 4" descr="Consol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70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22533" name="Text Box 7"/>
          <p:cNvSpPr txBox="1">
            <a:spLocks noChangeArrowheads="1"/>
          </p:cNvSpPr>
          <p:nvPr/>
        </p:nvSpPr>
        <p:spPr bwMode="auto">
          <a:xfrm>
            <a:off x="533400" y="1219200"/>
            <a:ext cx="7848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 smtClean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 smtClean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Add2Integers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adds two numbers."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n1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n1: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n2 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n2: 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b="1" dirty="0" err="1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total = n1 + n2;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"The total is "</a:t>
            </a:r>
            <a:r>
              <a:rPr lang="en-US" sz="2000" dirty="0">
                <a:latin typeface="Courier New" pitchFamily="1" charset="0"/>
              </a:rPr>
              <a:t> + total +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sp>
        <p:nvSpPr>
          <p:cNvPr id="491528" name="Rectangle 8"/>
          <p:cNvSpPr>
            <a:spLocks noChangeArrowheads="1"/>
          </p:cNvSpPr>
          <p:nvPr/>
        </p:nvSpPr>
        <p:spPr bwMode="auto">
          <a:xfrm>
            <a:off x="1447800" y="1982183"/>
            <a:ext cx="6564313" cy="3540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535" name="Group 9"/>
          <p:cNvGrpSpPr>
            <a:grpSpLocks/>
          </p:cNvGrpSpPr>
          <p:nvPr/>
        </p:nvGrpSpPr>
        <p:grpSpPr bwMode="auto">
          <a:xfrm>
            <a:off x="4914900" y="3924300"/>
            <a:ext cx="3390900" cy="723900"/>
            <a:chOff x="3096" y="2472"/>
            <a:chExt cx="2136" cy="456"/>
          </a:xfrm>
        </p:grpSpPr>
        <p:sp>
          <p:nvSpPr>
            <p:cNvPr id="22563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4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22565" name="Rectangle 12"/>
            <p:cNvSpPr>
              <a:spLocks noChangeArrowheads="1"/>
            </p:cNvSpPr>
            <p:nvPr/>
          </p:nvSpPr>
          <p:spPr bwMode="auto">
            <a:xfrm>
              <a:off x="3864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6" name="Text Box 13"/>
            <p:cNvSpPr txBox="1">
              <a:spLocks noChangeArrowheads="1"/>
            </p:cNvSpPr>
            <p:nvPr/>
          </p:nvSpPr>
          <p:spPr bwMode="auto">
            <a:xfrm>
              <a:off x="3840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22567" name="Rectangle 14"/>
            <p:cNvSpPr>
              <a:spLocks noChangeArrowheads="1"/>
            </p:cNvSpPr>
            <p:nvPr/>
          </p:nvSpPr>
          <p:spPr bwMode="auto">
            <a:xfrm>
              <a:off x="4608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8" name="Text Box 15"/>
            <p:cNvSpPr txBox="1">
              <a:spLocks noChangeArrowheads="1"/>
            </p:cNvSpPr>
            <p:nvPr/>
          </p:nvSpPr>
          <p:spPr bwMode="auto">
            <a:xfrm>
              <a:off x="4584" y="2472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total</a:t>
              </a:r>
            </a:p>
          </p:txBody>
        </p:sp>
      </p:grpSp>
      <p:sp>
        <p:nvSpPr>
          <p:cNvPr id="491536" name="Rectangle 16"/>
          <p:cNvSpPr>
            <a:spLocks noChangeArrowheads="1"/>
          </p:cNvSpPr>
          <p:nvPr/>
        </p:nvSpPr>
        <p:spPr bwMode="auto">
          <a:xfrm>
            <a:off x="1447800" y="2312988"/>
            <a:ext cx="4875213" cy="33972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7" name="Rectangle 17"/>
          <p:cNvSpPr>
            <a:spLocks noChangeArrowheads="1"/>
          </p:cNvSpPr>
          <p:nvPr/>
        </p:nvSpPr>
        <p:spPr bwMode="auto">
          <a:xfrm>
            <a:off x="1447800" y="2655888"/>
            <a:ext cx="4876800" cy="36195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8" name="Rectangle 18"/>
          <p:cNvSpPr>
            <a:spLocks noChangeArrowheads="1"/>
          </p:cNvSpPr>
          <p:nvPr/>
        </p:nvSpPr>
        <p:spPr bwMode="auto">
          <a:xfrm>
            <a:off x="2882900" y="2332038"/>
            <a:ext cx="3249613" cy="32226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9" name="Rectangle 19"/>
          <p:cNvSpPr>
            <a:spLocks noChangeArrowheads="1"/>
          </p:cNvSpPr>
          <p:nvPr/>
        </p:nvSpPr>
        <p:spPr bwMode="auto">
          <a:xfrm>
            <a:off x="2884488" y="2660650"/>
            <a:ext cx="3249612" cy="35718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0" name="Rectangle 20"/>
          <p:cNvSpPr>
            <a:spLocks noChangeArrowheads="1"/>
          </p:cNvSpPr>
          <p:nvPr/>
        </p:nvSpPr>
        <p:spPr bwMode="auto">
          <a:xfrm>
            <a:off x="1447800" y="2998788"/>
            <a:ext cx="3276600" cy="3429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1" name="Rectangle 21"/>
          <p:cNvSpPr>
            <a:spLocks noChangeArrowheads="1"/>
          </p:cNvSpPr>
          <p:nvPr/>
        </p:nvSpPr>
        <p:spPr bwMode="auto">
          <a:xfrm>
            <a:off x="1447800" y="3330575"/>
            <a:ext cx="6108700" cy="358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2" name="Text Box 22"/>
          <p:cNvSpPr txBox="1">
            <a:spLocks noChangeArrowheads="1"/>
          </p:cNvSpPr>
          <p:nvPr/>
        </p:nvSpPr>
        <p:spPr bwMode="auto">
          <a:xfrm>
            <a:off x="1885950" y="51498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This program adds two numbers.</a:t>
            </a:r>
          </a:p>
        </p:txBody>
      </p:sp>
      <p:sp>
        <p:nvSpPr>
          <p:cNvPr id="491543" name="Text Box 23"/>
          <p:cNvSpPr txBox="1">
            <a:spLocks noChangeArrowheads="1"/>
          </p:cNvSpPr>
          <p:nvPr/>
        </p:nvSpPr>
        <p:spPr bwMode="auto">
          <a:xfrm>
            <a:off x="1885950" y="56070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n2:</a:t>
            </a:r>
          </a:p>
        </p:txBody>
      </p:sp>
      <p:sp>
        <p:nvSpPr>
          <p:cNvPr id="491544" name="Text Box 24"/>
          <p:cNvSpPr txBox="1">
            <a:spLocks noChangeArrowheads="1"/>
          </p:cNvSpPr>
          <p:nvPr/>
        </p:nvSpPr>
        <p:spPr bwMode="auto">
          <a:xfrm>
            <a:off x="1885950" y="58356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The total is 42.</a:t>
            </a:r>
          </a:p>
        </p:txBody>
      </p:sp>
      <p:sp>
        <p:nvSpPr>
          <p:cNvPr id="491545" name="Text Box 25"/>
          <p:cNvSpPr txBox="1">
            <a:spLocks noChangeArrowheads="1"/>
          </p:cNvSpPr>
          <p:nvPr/>
        </p:nvSpPr>
        <p:spPr bwMode="auto">
          <a:xfrm>
            <a:off x="49530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17</a:t>
            </a:r>
          </a:p>
        </p:txBody>
      </p:sp>
      <p:sp>
        <p:nvSpPr>
          <p:cNvPr id="491546" name="Text Box 26"/>
          <p:cNvSpPr txBox="1">
            <a:spLocks noChangeArrowheads="1"/>
          </p:cNvSpPr>
          <p:nvPr/>
        </p:nvSpPr>
        <p:spPr bwMode="auto">
          <a:xfrm>
            <a:off x="61341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25</a:t>
            </a:r>
          </a:p>
        </p:txBody>
      </p:sp>
      <p:sp>
        <p:nvSpPr>
          <p:cNvPr id="491547" name="Text Box 27"/>
          <p:cNvSpPr txBox="1">
            <a:spLocks noChangeArrowheads="1"/>
          </p:cNvSpPr>
          <p:nvPr/>
        </p:nvSpPr>
        <p:spPr bwMode="auto">
          <a:xfrm>
            <a:off x="73152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0">
                <a:ea typeface="Times New Roman" pitchFamily="1" charset="0"/>
                <a:cs typeface="Times New Roman" pitchFamily="1" charset="0"/>
              </a:rPr>
              <a:t>42</a:t>
            </a:r>
          </a:p>
        </p:txBody>
      </p:sp>
      <p:sp>
        <p:nvSpPr>
          <p:cNvPr id="491548" name="Text Box 28"/>
          <p:cNvSpPr txBox="1">
            <a:spLocks noChangeArrowheads="1"/>
          </p:cNvSpPr>
          <p:nvPr/>
        </p:nvSpPr>
        <p:spPr bwMode="auto">
          <a:xfrm>
            <a:off x="1885950" y="56070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accent2"/>
                </a:solidFill>
                <a:latin typeface="Courier New" pitchFamily="1" charset="0"/>
              </a:rPr>
              <a:t>          25</a:t>
            </a:r>
          </a:p>
        </p:txBody>
      </p: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533400" y="1219200"/>
            <a:ext cx="7848600" cy="3429000"/>
            <a:chOff x="432" y="864"/>
            <a:chExt cx="4944" cy="2160"/>
          </a:xfrm>
        </p:grpSpPr>
        <p:sp>
          <p:nvSpPr>
            <p:cNvPr id="22553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22554" name="Rectangle 32"/>
            <p:cNvSpPr>
              <a:spLocks noChangeArrowheads="1"/>
            </p:cNvSpPr>
            <p:nvPr/>
          </p:nvSpPr>
          <p:spPr bwMode="auto">
            <a:xfrm>
              <a:off x="3216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5" name="Text Box 33"/>
            <p:cNvSpPr txBox="1">
              <a:spLocks noChangeArrowheads="1"/>
            </p:cNvSpPr>
            <p:nvPr/>
          </p:nvSpPr>
          <p:spPr bwMode="auto">
            <a:xfrm>
              <a:off x="3192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n1</a:t>
              </a:r>
            </a:p>
          </p:txBody>
        </p:sp>
        <p:sp>
          <p:nvSpPr>
            <p:cNvPr id="22556" name="Rectangle 34"/>
            <p:cNvSpPr>
              <a:spLocks noChangeArrowheads="1"/>
            </p:cNvSpPr>
            <p:nvPr/>
          </p:nvSpPr>
          <p:spPr bwMode="auto">
            <a:xfrm>
              <a:off x="3960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7" name="Text Box 35"/>
            <p:cNvSpPr txBox="1">
              <a:spLocks noChangeArrowheads="1"/>
            </p:cNvSpPr>
            <p:nvPr/>
          </p:nvSpPr>
          <p:spPr bwMode="auto">
            <a:xfrm>
              <a:off x="3936" y="2568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>
                  <a:latin typeface="Courier New" pitchFamily="1" charset="0"/>
                </a:rPr>
                <a:t>n2</a:t>
              </a:r>
            </a:p>
          </p:txBody>
        </p:sp>
        <p:sp>
          <p:nvSpPr>
            <p:cNvPr id="22558" name="Rectangle 36"/>
            <p:cNvSpPr>
              <a:spLocks noChangeArrowheads="1"/>
            </p:cNvSpPr>
            <p:nvPr/>
          </p:nvSpPr>
          <p:spPr bwMode="auto">
            <a:xfrm>
              <a:off x="4704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  <p:sp>
          <p:nvSpPr>
            <p:cNvPr id="22559" name="Text Box 37"/>
            <p:cNvSpPr txBox="1">
              <a:spLocks noChangeArrowheads="1"/>
            </p:cNvSpPr>
            <p:nvPr/>
          </p:nvSpPr>
          <p:spPr bwMode="auto">
            <a:xfrm>
              <a:off x="4680" y="2568"/>
              <a:ext cx="648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 dirty="0">
                  <a:latin typeface="Courier New" pitchFamily="1" charset="0"/>
                </a:rPr>
                <a:t>total</a:t>
              </a:r>
            </a:p>
          </p:txBody>
        </p:sp>
        <p:sp>
          <p:nvSpPr>
            <p:cNvPr id="22560" name="Text Box 38"/>
            <p:cNvSpPr txBox="1">
              <a:spLocks noChangeArrowheads="1"/>
            </p:cNvSpPr>
            <p:nvPr/>
          </p:nvSpPr>
          <p:spPr bwMode="auto">
            <a:xfrm>
              <a:off x="3216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 dirty="0"/>
                <a:t>17</a:t>
              </a:r>
              <a:endParaRPr lang="en-US" sz="2000" b="0" dirty="0">
                <a:latin typeface="Courier New" pitchFamily="1" charset="0"/>
              </a:endParaRPr>
            </a:p>
          </p:txBody>
        </p:sp>
        <p:sp>
          <p:nvSpPr>
            <p:cNvPr id="22561" name="Text Box 39"/>
            <p:cNvSpPr txBox="1">
              <a:spLocks noChangeArrowheads="1"/>
            </p:cNvSpPr>
            <p:nvPr/>
          </p:nvSpPr>
          <p:spPr bwMode="auto">
            <a:xfrm>
              <a:off x="3960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/>
                <a:t>25</a:t>
              </a:r>
            </a:p>
          </p:txBody>
        </p:sp>
        <p:sp>
          <p:nvSpPr>
            <p:cNvPr id="22562" name="Text Box 40"/>
            <p:cNvSpPr txBox="1">
              <a:spLocks noChangeArrowheads="1"/>
            </p:cNvSpPr>
            <p:nvPr/>
          </p:nvSpPr>
          <p:spPr bwMode="auto">
            <a:xfrm>
              <a:off x="4704" y="2784"/>
              <a:ext cx="62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</a:pPr>
              <a:r>
                <a:rPr lang="en-US" sz="2000" b="0"/>
                <a:t>42</a:t>
              </a:r>
              <a:endParaRPr lang="en-US" sz="2000" b="0">
                <a:latin typeface="Courier New" pitchFamily="1" charset="0"/>
              </a:endParaRPr>
            </a:p>
          </p:txBody>
        </p:sp>
      </p:grpSp>
      <p:sp>
        <p:nvSpPr>
          <p:cNvPr id="491561" name="Text Box 41"/>
          <p:cNvSpPr txBox="1">
            <a:spLocks noChangeArrowheads="1"/>
          </p:cNvSpPr>
          <p:nvPr/>
        </p:nvSpPr>
        <p:spPr bwMode="auto">
          <a:xfrm>
            <a:off x="1892300" y="53848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Courier New" pitchFamily="1" charset="0"/>
              </a:rPr>
              <a:t>Enter n1:</a:t>
            </a:r>
          </a:p>
        </p:txBody>
      </p:sp>
      <p:sp>
        <p:nvSpPr>
          <p:cNvPr id="491562" name="Text Box 42"/>
          <p:cNvSpPr txBox="1">
            <a:spLocks noChangeArrowheads="1"/>
          </p:cNvSpPr>
          <p:nvPr/>
        </p:nvSpPr>
        <p:spPr bwMode="auto">
          <a:xfrm>
            <a:off x="1892300" y="53848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accent2"/>
                </a:solidFill>
                <a:latin typeface="Courier New" pitchFamily="1" charset="0"/>
              </a:rPr>
              <a:t>          17</a:t>
            </a:r>
          </a:p>
        </p:txBody>
      </p:sp>
      <p:sp>
        <p:nvSpPr>
          <p:cNvPr id="4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Add2Integers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4049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28" grpId="0" animBg="1"/>
      <p:bldP spid="491536" grpId="0" animBg="1"/>
      <p:bldP spid="491537" grpId="0" animBg="1"/>
      <p:bldP spid="491538" grpId="0" animBg="1"/>
      <p:bldP spid="491539" grpId="0" animBg="1"/>
      <p:bldP spid="491540" grpId="0" animBg="1"/>
      <p:bldP spid="491541" grpId="0" animBg="1"/>
      <p:bldP spid="491542" grpId="0"/>
      <p:bldP spid="491543" grpId="0"/>
      <p:bldP spid="491544" grpId="0"/>
      <p:bldP spid="491545" grpId="0"/>
      <p:bldP spid="491546" grpId="0"/>
      <p:bldP spid="491547" grpId="0"/>
      <p:bldP spid="491548" grpId="0"/>
      <p:bldP spid="491561" grpId="0" build="p" autoUpdateAnimBg="0"/>
      <p:bldP spid="491562" grpId="0" build="p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"/>
          <p:cNvSpPr>
            <a:spLocks noChangeArrowheads="1"/>
          </p:cNvSpPr>
          <p:nvPr/>
        </p:nvSpPr>
        <p:spPr bwMode="auto">
          <a:xfrm>
            <a:off x="401444" y="1109544"/>
            <a:ext cx="8309420" cy="36854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22531" name="Group 3"/>
          <p:cNvGrpSpPr>
            <a:grpSpLocks/>
          </p:cNvGrpSpPr>
          <p:nvPr/>
        </p:nvGrpSpPr>
        <p:grpSpPr bwMode="auto">
          <a:xfrm>
            <a:off x="1870075" y="4956175"/>
            <a:ext cx="5402263" cy="1635125"/>
            <a:chOff x="1178" y="3122"/>
            <a:chExt cx="3403" cy="1030"/>
          </a:xfrm>
        </p:grpSpPr>
        <p:pic>
          <p:nvPicPr>
            <p:cNvPr id="22569" name="Picture 4" descr="Consol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78" y="3133"/>
              <a:ext cx="3403" cy="1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70" name="Text Box 5"/>
            <p:cNvSpPr txBox="1">
              <a:spLocks noChangeArrowheads="1"/>
            </p:cNvSpPr>
            <p:nvPr/>
          </p:nvSpPr>
          <p:spPr bwMode="auto">
            <a:xfrm>
              <a:off x="1200" y="3122"/>
              <a:ext cx="336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>
                  <a:solidFill>
                    <a:srgbClr val="333333"/>
                  </a:solidFill>
                  <a:latin typeface="Courier New" pitchFamily="1" charset="0"/>
                </a:rPr>
                <a:t>Add2Integers</a:t>
              </a:r>
              <a:endParaRPr lang="en-US" sz="1000" b="0">
                <a:solidFill>
                  <a:srgbClr val="333333"/>
                </a:solidFill>
                <a:latin typeface="Courier New" pitchFamily="1" charset="0"/>
              </a:endParaRPr>
            </a:p>
          </p:txBody>
        </p:sp>
      </p:grpSp>
      <p:sp>
        <p:nvSpPr>
          <p:cNvPr id="22533" name="Text Box 7"/>
          <p:cNvSpPr txBox="1">
            <a:spLocks noChangeArrowheads="1"/>
          </p:cNvSpPr>
          <p:nvPr/>
        </p:nvSpPr>
        <p:spPr bwMode="auto">
          <a:xfrm>
            <a:off x="533398" y="1219200"/>
            <a:ext cx="8309421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 smtClean="0">
                <a:solidFill>
                  <a:srgbClr val="7030A0"/>
                </a:solidFill>
                <a:latin typeface="Courier New" pitchFamily="1" charset="0"/>
              </a:rPr>
              <a:t>public class</a:t>
            </a:r>
            <a:r>
              <a:rPr lang="en-US" sz="2000" dirty="0" smtClean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smtClean="0">
                <a:latin typeface="Courier New" pitchFamily="1" charset="0"/>
              </a:rPr>
              <a:t>Birthday </a:t>
            </a:r>
            <a:r>
              <a:rPr lang="en-US" sz="2000" b="1" dirty="0" smtClean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 smtClean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"This program </a:t>
            </a:r>
            <a:r>
              <a:rPr lang="en-US" sz="2000" dirty="0" smtClean="0">
                <a:solidFill>
                  <a:srgbClr val="0027FF"/>
                </a:solidFill>
                <a:latin typeface="Courier New" pitchFamily="1" charset="0"/>
              </a:rPr>
              <a:t>celebrates birthdays."</a:t>
            </a:r>
            <a:r>
              <a:rPr lang="en-US" sz="2000" dirty="0" smtClean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 smtClean="0">
                <a:latin typeface="Courier New" pitchFamily="1" charset="0"/>
              </a:rPr>
              <a:t>      </a:t>
            </a:r>
            <a:r>
              <a:rPr lang="en-US" sz="2000" b="1" dirty="0" err="1" smtClean="0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 smtClean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smtClean="0">
                <a:latin typeface="Courier New" pitchFamily="1" charset="0"/>
              </a:rPr>
              <a:t>age</a:t>
            </a:r>
            <a:r>
              <a:rPr lang="en-US" sz="2000" dirty="0" smtClean="0"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= </a:t>
            </a:r>
            <a:r>
              <a:rPr lang="en-US" sz="2000" dirty="0" err="1">
                <a:latin typeface="Courier New" pitchFamily="1" charset="0"/>
              </a:rPr>
              <a:t>readInt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"Enter </a:t>
            </a:r>
            <a:r>
              <a:rPr lang="en-US" sz="2000" dirty="0" smtClean="0">
                <a:solidFill>
                  <a:srgbClr val="0027FF"/>
                </a:solidFill>
                <a:latin typeface="Courier New" pitchFamily="1" charset="0"/>
              </a:rPr>
              <a:t>your age</a:t>
            </a:r>
            <a:r>
              <a:rPr lang="en-US" sz="2000" dirty="0" smtClean="0">
                <a:solidFill>
                  <a:srgbClr val="0027FF"/>
                </a:solidFill>
                <a:latin typeface="Courier New" pitchFamily="1" charset="0"/>
              </a:rPr>
              <a:t>: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b="1" dirty="0" smtClean="0">
                <a:solidFill>
                  <a:srgbClr val="7030A0"/>
                </a:solidFill>
                <a:latin typeface="Courier New" pitchFamily="1" charset="0"/>
              </a:rPr>
              <a:t>		</a:t>
            </a:r>
            <a:r>
              <a:rPr lang="en-US" sz="2000" dirty="0" smtClean="0">
                <a:latin typeface="Courier New" pitchFamily="1" charset="0"/>
              </a:rPr>
              <a:t>age</a:t>
            </a:r>
            <a:r>
              <a:rPr lang="en-US" sz="2000" dirty="0" smtClean="0">
                <a:latin typeface="Courier New" pitchFamily="1" charset="0"/>
              </a:rPr>
              <a:t> = age + 1;</a:t>
            </a:r>
          </a:p>
          <a:p>
            <a:pPr>
              <a:lnSpc>
                <a:spcPct val="110000"/>
              </a:lnSpc>
            </a:pPr>
            <a:r>
              <a:rPr lang="en-US" sz="2000" dirty="0" smtClean="0">
                <a:latin typeface="Courier New" pitchFamily="1" charset="0"/>
              </a:rPr>
              <a:t>      </a:t>
            </a:r>
            <a:r>
              <a:rPr lang="en-US" sz="2000" dirty="0" err="1" smtClean="0">
                <a:latin typeface="Courier New" pitchFamily="1" charset="0"/>
              </a:rPr>
              <a:t>println</a:t>
            </a:r>
            <a:r>
              <a:rPr lang="en-US" sz="2000" dirty="0" smtClean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"Happy birthday</a:t>
            </a:r>
            <a:r>
              <a:rPr lang="en-US" sz="2000" dirty="0" smtClean="0">
                <a:solidFill>
                  <a:srgbClr val="0027FF"/>
                </a:solidFill>
                <a:latin typeface="Courier New" pitchFamily="1" charset="0"/>
              </a:rPr>
              <a:t>!");</a:t>
            </a:r>
            <a:endParaRPr lang="en-US" sz="2000" dirty="0" smtClean="0">
              <a:solidFill>
                <a:srgbClr val="0027FF"/>
              </a:solidFill>
              <a:latin typeface="Courier New" pitchFamily="1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	</a:t>
            </a:r>
            <a:r>
              <a:rPr lang="en-US" sz="2000" dirty="0" smtClean="0">
                <a:solidFill>
                  <a:srgbClr val="0027FF"/>
                </a:solidFill>
                <a:latin typeface="Courier New" pitchFamily="1" charset="0"/>
              </a:rPr>
              <a:t>	</a:t>
            </a:r>
            <a:r>
              <a:rPr lang="en-US" sz="2000" dirty="0" err="1">
                <a:latin typeface="Courier New" pitchFamily="1" charset="0"/>
              </a:rPr>
              <a:t>println</a:t>
            </a:r>
            <a:r>
              <a:rPr lang="en-US" sz="2000" dirty="0">
                <a:latin typeface="Courier New" pitchFamily="1" charset="0"/>
              </a:rPr>
              <a:t>(</a:t>
            </a:r>
            <a:r>
              <a:rPr lang="en-US" sz="2000" dirty="0" smtClean="0">
                <a:solidFill>
                  <a:srgbClr val="0027FF"/>
                </a:solidFill>
                <a:latin typeface="Courier New" pitchFamily="1" charset="0"/>
              </a:rPr>
              <a:t>"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You </a:t>
            </a:r>
            <a:r>
              <a:rPr lang="en-US" sz="2000" dirty="0" smtClean="0">
                <a:solidFill>
                  <a:srgbClr val="0027FF"/>
                </a:solidFill>
                <a:latin typeface="Courier New" pitchFamily="1" charset="0"/>
              </a:rPr>
              <a:t>are now "</a:t>
            </a:r>
            <a:r>
              <a:rPr lang="en-US" sz="2000" dirty="0" smtClean="0">
                <a:latin typeface="Courier New" pitchFamily="1" charset="0"/>
              </a:rPr>
              <a:t> + age + </a:t>
            </a:r>
            <a:r>
              <a:rPr lang="en-US" sz="2000" dirty="0" smtClean="0">
                <a:solidFill>
                  <a:srgbClr val="0027FF"/>
                </a:solidFill>
                <a:latin typeface="Courier New" pitchFamily="1" charset="0"/>
              </a:rPr>
              <a:t>"."</a:t>
            </a:r>
            <a:r>
              <a:rPr lang="en-US" sz="2000" dirty="0" smtClean="0">
                <a:latin typeface="Courier New" pitchFamily="1" charset="0"/>
              </a:rPr>
              <a:t>);</a:t>
            </a:r>
            <a:endParaRPr lang="en-US" sz="2000" dirty="0">
              <a:latin typeface="Courier New" pitchFamily="1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}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sp>
        <p:nvSpPr>
          <p:cNvPr id="491528" name="Rectangle 8"/>
          <p:cNvSpPr>
            <a:spLocks noChangeArrowheads="1"/>
          </p:cNvSpPr>
          <p:nvPr/>
        </p:nvSpPr>
        <p:spPr bwMode="auto">
          <a:xfrm>
            <a:off x="1447800" y="1957137"/>
            <a:ext cx="7086600" cy="36896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535" name="Group 9"/>
          <p:cNvGrpSpPr>
            <a:grpSpLocks/>
          </p:cNvGrpSpPr>
          <p:nvPr/>
        </p:nvGrpSpPr>
        <p:grpSpPr bwMode="auto">
          <a:xfrm>
            <a:off x="7353300" y="3924300"/>
            <a:ext cx="1028700" cy="723900"/>
            <a:chOff x="3096" y="2472"/>
            <a:chExt cx="648" cy="456"/>
          </a:xfrm>
        </p:grpSpPr>
        <p:sp>
          <p:nvSpPr>
            <p:cNvPr id="22563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4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592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 dirty="0" smtClean="0">
                  <a:latin typeface="Courier New" pitchFamily="1" charset="0"/>
                </a:rPr>
                <a:t>age</a:t>
              </a:r>
              <a:endParaRPr lang="en-US" sz="2000" dirty="0">
                <a:latin typeface="Courier New" pitchFamily="1" charset="0"/>
              </a:endParaRPr>
            </a:p>
          </p:txBody>
        </p:sp>
      </p:grpSp>
      <p:sp>
        <p:nvSpPr>
          <p:cNvPr id="491536" name="Rectangle 16"/>
          <p:cNvSpPr>
            <a:spLocks noChangeArrowheads="1"/>
          </p:cNvSpPr>
          <p:nvPr/>
        </p:nvSpPr>
        <p:spPr bwMode="auto">
          <a:xfrm>
            <a:off x="1447800" y="2312989"/>
            <a:ext cx="6108699" cy="32721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38" name="Rectangle 18"/>
          <p:cNvSpPr>
            <a:spLocks noChangeArrowheads="1"/>
          </p:cNvSpPr>
          <p:nvPr/>
        </p:nvSpPr>
        <p:spPr bwMode="auto">
          <a:xfrm>
            <a:off x="2983832" y="2332038"/>
            <a:ext cx="4407568" cy="308162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0" name="Rectangle 20"/>
          <p:cNvSpPr>
            <a:spLocks noChangeArrowheads="1"/>
          </p:cNvSpPr>
          <p:nvPr/>
        </p:nvSpPr>
        <p:spPr bwMode="auto">
          <a:xfrm>
            <a:off x="1447799" y="2643793"/>
            <a:ext cx="2498559" cy="33972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1" name="Rectangle 21"/>
          <p:cNvSpPr>
            <a:spLocks noChangeArrowheads="1"/>
          </p:cNvSpPr>
          <p:nvPr/>
        </p:nvSpPr>
        <p:spPr bwMode="auto">
          <a:xfrm>
            <a:off x="1447799" y="2978338"/>
            <a:ext cx="6108700" cy="358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42" name="Text Box 22"/>
          <p:cNvSpPr txBox="1">
            <a:spLocks noChangeArrowheads="1"/>
          </p:cNvSpPr>
          <p:nvPr/>
        </p:nvSpPr>
        <p:spPr bwMode="auto">
          <a:xfrm>
            <a:off x="1885950" y="514985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This program </a:t>
            </a:r>
            <a:r>
              <a:rPr lang="en-US" sz="1600" dirty="0" smtClean="0">
                <a:latin typeface="Courier New" pitchFamily="1" charset="0"/>
              </a:rPr>
              <a:t>celebrates birthdays.</a:t>
            </a:r>
            <a:endParaRPr lang="en-US" sz="1600" dirty="0">
              <a:latin typeface="Courier New" pitchFamily="1" charset="0"/>
            </a:endParaRPr>
          </a:p>
        </p:txBody>
      </p:sp>
      <p:sp>
        <p:nvSpPr>
          <p:cNvPr id="491544" name="Text Box 24"/>
          <p:cNvSpPr txBox="1">
            <a:spLocks noChangeArrowheads="1"/>
          </p:cNvSpPr>
          <p:nvPr/>
        </p:nvSpPr>
        <p:spPr bwMode="auto">
          <a:xfrm>
            <a:off x="1885950" y="5644752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ourier New" pitchFamily="1" charset="0"/>
              </a:rPr>
              <a:t>Happy birthday!</a:t>
            </a:r>
            <a:endParaRPr lang="en-US" sz="1600" dirty="0">
              <a:latin typeface="Courier New" pitchFamily="1" charset="0"/>
            </a:endParaRPr>
          </a:p>
        </p:txBody>
      </p:sp>
      <p:sp>
        <p:nvSpPr>
          <p:cNvPr id="491545" name="Text Box 25"/>
          <p:cNvSpPr txBox="1">
            <a:spLocks noChangeArrowheads="1"/>
          </p:cNvSpPr>
          <p:nvPr/>
        </p:nvSpPr>
        <p:spPr bwMode="auto">
          <a:xfrm>
            <a:off x="7391400" y="4267200"/>
            <a:ext cx="990600" cy="36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dirty="0" smtClean="0">
                <a:ea typeface="Times New Roman" pitchFamily="1" charset="0"/>
                <a:cs typeface="Times New Roman" pitchFamily="1" charset="0"/>
              </a:rPr>
              <a:t>25</a:t>
            </a:r>
            <a:endParaRPr lang="en-US" sz="2000" b="0" dirty="0">
              <a:ea typeface="Times New Roman" pitchFamily="1" charset="0"/>
              <a:cs typeface="Times New Roman" pitchFamily="1" charset="0"/>
            </a:endParaRPr>
          </a:p>
        </p:txBody>
      </p: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533400" y="1219200"/>
            <a:ext cx="7848601" cy="3429000"/>
            <a:chOff x="432" y="864"/>
            <a:chExt cx="4944" cy="2160"/>
          </a:xfrm>
        </p:grpSpPr>
        <p:sp>
          <p:nvSpPr>
            <p:cNvPr id="22553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22554" name="Rectangle 32"/>
            <p:cNvSpPr>
              <a:spLocks noChangeArrowheads="1"/>
            </p:cNvSpPr>
            <p:nvPr/>
          </p:nvSpPr>
          <p:spPr bwMode="auto">
            <a:xfrm>
              <a:off x="4752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</p:grpSp>
      <p:sp>
        <p:nvSpPr>
          <p:cNvPr id="491561" name="Text Box 41"/>
          <p:cNvSpPr txBox="1">
            <a:spLocks noChangeArrowheads="1"/>
          </p:cNvSpPr>
          <p:nvPr/>
        </p:nvSpPr>
        <p:spPr bwMode="auto">
          <a:xfrm>
            <a:off x="1892300" y="5384800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Courier New" pitchFamily="1" charset="0"/>
              </a:rPr>
              <a:t>Enter </a:t>
            </a:r>
            <a:r>
              <a:rPr lang="en-US" sz="1600" dirty="0" smtClean="0">
                <a:latin typeface="Courier New" pitchFamily="1" charset="0"/>
              </a:rPr>
              <a:t>your age:</a:t>
            </a:r>
            <a:endParaRPr lang="en-US" sz="1600" dirty="0">
              <a:latin typeface="Courier New" pitchFamily="1" charset="0"/>
            </a:endParaRPr>
          </a:p>
        </p:txBody>
      </p:sp>
      <p:sp>
        <p:nvSpPr>
          <p:cNvPr id="491562" name="Text Box 42"/>
          <p:cNvSpPr txBox="1">
            <a:spLocks noChangeArrowheads="1"/>
          </p:cNvSpPr>
          <p:nvPr/>
        </p:nvSpPr>
        <p:spPr bwMode="auto">
          <a:xfrm>
            <a:off x="2697078" y="5402012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chemeClr val="accent2"/>
                </a:solidFill>
                <a:latin typeface="Courier New" pitchFamily="1" charset="0"/>
              </a:rPr>
              <a:t>     </a:t>
            </a:r>
            <a:r>
              <a:rPr lang="en-US" sz="1600" dirty="0" smtClean="0">
                <a:solidFill>
                  <a:schemeClr val="accent2"/>
                </a:solidFill>
                <a:latin typeface="Courier New" pitchFamily="1" charset="0"/>
              </a:rPr>
              <a:t>     </a:t>
            </a:r>
            <a:r>
              <a:rPr lang="en-US" sz="1600" dirty="0" smtClean="0">
                <a:solidFill>
                  <a:schemeClr val="accent2"/>
                </a:solidFill>
                <a:latin typeface="Courier New" pitchFamily="1" charset="0"/>
              </a:rPr>
              <a:t>25</a:t>
            </a:r>
            <a:endParaRPr lang="en-US" sz="1600" dirty="0">
              <a:solidFill>
                <a:schemeClr val="accent2"/>
              </a:solidFill>
              <a:latin typeface="Courier New" pitchFamily="1" charset="0"/>
            </a:endParaRPr>
          </a:p>
        </p:txBody>
      </p:sp>
      <p:sp>
        <p:nvSpPr>
          <p:cNvPr id="4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0" name="Rectangle 21"/>
          <p:cNvSpPr>
            <a:spLocks noChangeArrowheads="1"/>
          </p:cNvSpPr>
          <p:nvPr/>
        </p:nvSpPr>
        <p:spPr bwMode="auto">
          <a:xfrm>
            <a:off x="1467518" y="3337698"/>
            <a:ext cx="6108700" cy="3587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Text Box 24"/>
          <p:cNvSpPr txBox="1">
            <a:spLocks noChangeArrowheads="1"/>
          </p:cNvSpPr>
          <p:nvPr/>
        </p:nvSpPr>
        <p:spPr bwMode="auto">
          <a:xfrm>
            <a:off x="1892300" y="5875286"/>
            <a:ext cx="502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Courier New" pitchFamily="1" charset="0"/>
              </a:rPr>
              <a:t>You are now 26.</a:t>
            </a:r>
            <a:endParaRPr lang="en-US" sz="1600" dirty="0">
              <a:latin typeface="Courier New" pitchFamily="1" charset="0"/>
            </a:endParaRPr>
          </a:p>
        </p:txBody>
      </p:sp>
      <p:sp>
        <p:nvSpPr>
          <p:cNvPr id="65" name="Text Box 38"/>
          <p:cNvSpPr txBox="1">
            <a:spLocks noChangeArrowheads="1"/>
          </p:cNvSpPr>
          <p:nvPr/>
        </p:nvSpPr>
        <p:spPr bwMode="auto">
          <a:xfrm>
            <a:off x="7397025" y="4282929"/>
            <a:ext cx="9906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dirty="0" smtClean="0"/>
              <a:t>26</a:t>
            </a:r>
            <a:endParaRPr lang="en-US" sz="2000" b="0" dirty="0">
              <a:latin typeface="Courier New" pitchFamily="1" charset="0"/>
            </a:endParaRPr>
          </a:p>
        </p:txBody>
      </p:sp>
      <p:sp>
        <p:nvSpPr>
          <p:cNvPr id="66" name="Rectangle 20"/>
          <p:cNvSpPr>
            <a:spLocks noChangeArrowheads="1"/>
          </p:cNvSpPr>
          <p:nvPr/>
        </p:nvSpPr>
        <p:spPr bwMode="auto">
          <a:xfrm>
            <a:off x="7455740" y="4289077"/>
            <a:ext cx="836750" cy="292454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93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28" grpId="0" animBg="1"/>
      <p:bldP spid="491536" grpId="0" animBg="1"/>
      <p:bldP spid="491538" grpId="0" animBg="1"/>
      <p:bldP spid="491540" grpId="0" animBg="1"/>
      <p:bldP spid="491541" grpId="0" animBg="1"/>
      <p:bldP spid="491542" grpId="0"/>
      <p:bldP spid="491544" grpId="0"/>
      <p:bldP spid="491545" grpId="0"/>
      <p:bldP spid="491545" grpId="1"/>
      <p:bldP spid="491561" grpId="0" build="p" autoUpdateAnimBg="0"/>
      <p:bldP spid="491562" grpId="0" build="p" autoUpdateAnimBg="0"/>
      <p:bldP spid="60" grpId="0" animBg="1"/>
      <p:bldP spid="63" grpId="0"/>
      <p:bldP spid="65" grpId="0"/>
      <p:bldP spid="6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Review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54344" y="1204038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private 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void </a:t>
            </a:r>
            <a:r>
              <a:rPr lang="en-US" dirty="0" err="1" smtClean="0">
                <a:latin typeface="Courier"/>
                <a:cs typeface="Courier"/>
              </a:rPr>
              <a:t>solaDon</a:t>
            </a:r>
            <a:r>
              <a:rPr lang="en-US" b="1" dirty="0" smtClean="0">
                <a:latin typeface="Courier"/>
                <a:cs typeface="Courier"/>
              </a:rPr>
              <a:t>() </a:t>
            </a:r>
            <a:r>
              <a:rPr lang="en-US" b="1" dirty="0">
                <a:latin typeface="Courier"/>
                <a:cs typeface="Courier"/>
              </a:rPr>
              <a:t>{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turnLeft</a:t>
            </a:r>
            <a:r>
              <a:rPr lang="en-US" dirty="0" smtClean="0">
                <a:latin typeface="Courier"/>
                <a:cs typeface="Courier"/>
              </a:rPr>
              <a:t>();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442705" y="1150214"/>
            <a:ext cx="451312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 smtClean="0">
                <a:solidFill>
                  <a:schemeClr val="tx2"/>
                </a:solidFill>
              </a:rPr>
              <a:t>Method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754344" y="2527478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dirty="0" err="1" smtClean="0">
                <a:latin typeface="Courier"/>
                <a:cs typeface="Courier"/>
              </a:rPr>
              <a:t>int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i</a:t>
            </a:r>
            <a:r>
              <a:rPr lang="en-US" dirty="0" smtClean="0">
                <a:latin typeface="Courier"/>
                <a:cs typeface="Courier"/>
              </a:rPr>
              <a:t> = 0; </a:t>
            </a:r>
            <a:r>
              <a:rPr lang="en-US" dirty="0" err="1" smtClean="0">
                <a:latin typeface="Courier"/>
                <a:cs typeface="Courier"/>
              </a:rPr>
              <a:t>i</a:t>
            </a:r>
            <a:r>
              <a:rPr lang="en-US" dirty="0" smtClean="0">
                <a:latin typeface="Courier"/>
                <a:cs typeface="Courier"/>
              </a:rPr>
              <a:t> &lt; </a:t>
            </a:r>
            <a:r>
              <a:rPr lang="en-US" i="1" dirty="0" smtClean="0">
                <a:latin typeface="Courier"/>
                <a:cs typeface="Courier"/>
              </a:rPr>
              <a:t>N</a:t>
            </a:r>
            <a:r>
              <a:rPr lang="en-US" dirty="0" smtClean="0">
                <a:latin typeface="Courier"/>
                <a:cs typeface="Courier"/>
              </a:rPr>
              <a:t>; </a:t>
            </a:r>
            <a:r>
              <a:rPr lang="en-US" dirty="0" err="1" smtClean="0">
                <a:latin typeface="Courier"/>
                <a:cs typeface="Courier"/>
              </a:rPr>
              <a:t>i</a:t>
            </a:r>
            <a:r>
              <a:rPr lang="en-US" dirty="0" smtClean="0">
                <a:latin typeface="Courier"/>
                <a:cs typeface="Courier"/>
              </a:rPr>
              <a:t>++)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// to repeat N times</a:t>
            </a:r>
            <a:endParaRPr lang="en-US" dirty="0" smtClean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754344" y="3450808"/>
            <a:ext cx="53609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w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hile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i="1" dirty="0" smtClean="0">
                <a:latin typeface="Courier"/>
                <a:cs typeface="Courier"/>
              </a:rPr>
              <a:t>condition</a:t>
            </a:r>
            <a:r>
              <a:rPr lang="en-US" dirty="0" smtClean="0">
                <a:latin typeface="Courier"/>
                <a:cs typeface="Courier"/>
              </a:rPr>
              <a:t>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// repeat while condition holds</a:t>
            </a:r>
            <a:endParaRPr lang="en-US" dirty="0" smtClean="0">
              <a:solidFill>
                <a:srgbClr val="9BBB59"/>
              </a:solidFill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277178" y="4461586"/>
            <a:ext cx="304916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if</a:t>
            </a:r>
            <a:r>
              <a:rPr lang="en-US" dirty="0" smtClean="0">
                <a:latin typeface="Courier"/>
                <a:cs typeface="Courier"/>
              </a:rPr>
              <a:t>(</a:t>
            </a:r>
            <a:r>
              <a:rPr lang="en-US" i="1" dirty="0" smtClean="0">
                <a:latin typeface="Courier"/>
                <a:cs typeface="Courier"/>
              </a:rPr>
              <a:t>condition</a:t>
            </a:r>
            <a:r>
              <a:rPr lang="en-US" dirty="0" smtClean="0">
                <a:latin typeface="Courier"/>
                <a:cs typeface="Courier"/>
              </a:rPr>
              <a:t>) {</a:t>
            </a: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//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todo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if true</a:t>
            </a:r>
          </a:p>
          <a:p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}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else</a:t>
            </a:r>
            <a:r>
              <a:rPr lang="en-US" dirty="0" smtClean="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{</a:t>
            </a:r>
          </a:p>
          <a:p>
            <a:pPr lvl="1"/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// </a:t>
            </a:r>
            <a:r>
              <a:rPr lang="en-US" dirty="0" err="1">
                <a:solidFill>
                  <a:srgbClr val="9BBB59"/>
                </a:solidFill>
                <a:latin typeface="Courier"/>
                <a:cs typeface="Courier"/>
              </a:rPr>
              <a:t>todo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if </a:t>
            </a:r>
            <a:r>
              <a:rPr lang="en-US" dirty="0" smtClean="0">
                <a:solidFill>
                  <a:srgbClr val="9BBB59"/>
                </a:solidFill>
                <a:latin typeface="Courier"/>
                <a:cs typeface="Courier"/>
              </a:rPr>
              <a:t>false</a:t>
            </a:r>
            <a:endParaRPr lang="en-US" dirty="0">
              <a:solidFill>
                <a:srgbClr val="9BBB59"/>
              </a:solidFill>
              <a:latin typeface="Courier"/>
              <a:cs typeface="Courier"/>
            </a:endParaRPr>
          </a:p>
          <a:p>
            <a:pPr lvl="1"/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8" name="Text Box 7"/>
          <p:cNvSpPr txBox="1">
            <a:spLocks noChangeArrowheads="1"/>
          </p:cNvSpPr>
          <p:nvPr/>
        </p:nvSpPr>
        <p:spPr bwMode="auto">
          <a:xfrm>
            <a:off x="442705" y="4643406"/>
            <a:ext cx="451312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 smtClean="0">
                <a:solidFill>
                  <a:schemeClr val="accent2"/>
                </a:solidFill>
              </a:rPr>
              <a:t>If-else statement</a:t>
            </a:r>
          </a:p>
        </p:txBody>
      </p:sp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442705" y="2742922"/>
            <a:ext cx="451312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 smtClean="0">
                <a:solidFill>
                  <a:schemeClr val="accent2"/>
                </a:solidFill>
              </a:rPr>
              <a:t>Loop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5" y="5682989"/>
            <a:ext cx="1131535" cy="113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5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5" grpId="0"/>
      <p:bldP spid="16" grpId="0"/>
      <p:bldP spid="17" grpId="0"/>
      <p:bldP spid="18" grpId="0"/>
      <p:bldP spid="1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77013" y="3354402"/>
            <a:ext cx="34163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Courier"/>
                <a:cs typeface="Courier"/>
              </a:rPr>
              <a:t>a</a:t>
            </a:r>
            <a:r>
              <a:rPr lang="en-US" sz="3000" dirty="0" smtClean="0">
                <a:latin typeface="Courier"/>
                <a:cs typeface="Courier"/>
              </a:rPr>
              <a:t>ge = age + 1;</a:t>
            </a:r>
            <a:endParaRPr lang="en-US" sz="3000" dirty="0">
              <a:latin typeface="Courier"/>
              <a:cs typeface="Courie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7702" y="2800404"/>
            <a:ext cx="89562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age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your age: </a:t>
            </a:r>
            <a:r>
              <a:rPr lang="en-US" sz="3000" dirty="0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72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618247" y="2828835"/>
            <a:ext cx="6136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 smtClean="0">
                <a:solidFill>
                  <a:schemeClr val="bg1"/>
                </a:solidFill>
              </a:rPr>
              <a:t>Definition</a:t>
            </a:r>
            <a:r>
              <a:rPr lang="en-US" sz="3600" dirty="0" smtClean="0">
                <a:solidFill>
                  <a:schemeClr val="bg1"/>
                </a:solidFill>
              </a:rPr>
              <a:t>: to assign (v.) </a:t>
            </a:r>
            <a:r>
              <a:rPr lang="mr-IN" sz="3600" dirty="0" smtClean="0">
                <a:solidFill>
                  <a:schemeClr val="bg1"/>
                </a:solidFill>
              </a:rPr>
              <a:t>–</a:t>
            </a:r>
            <a:r>
              <a:rPr lang="en-US" sz="3600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	to put a value into a variable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88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Birthday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24087" y="1656430"/>
            <a:ext cx="34163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Courier"/>
                <a:cs typeface="Courier"/>
              </a:rPr>
              <a:t>a</a:t>
            </a:r>
            <a:r>
              <a:rPr lang="en-US" sz="3000" dirty="0" smtClean="0">
                <a:latin typeface="Courier"/>
                <a:cs typeface="Courier"/>
              </a:rPr>
              <a:t>ge = age + 1;</a:t>
            </a:r>
            <a:endParaRPr lang="en-US" sz="3000" dirty="0">
              <a:latin typeface="Courier"/>
              <a:cs typeface="Courier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617706" y="4152225"/>
            <a:ext cx="1600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979968" y="3628579"/>
            <a:ext cx="87716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 dirty="0" smtClean="0">
                <a:latin typeface="Courier New" charset="0"/>
              </a:rPr>
              <a:t>age</a:t>
            </a:r>
            <a:endParaRPr lang="en-US" sz="3000" b="0" dirty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4681456" y="4237950"/>
            <a:ext cx="233872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0" dirty="0"/>
              <a:t>(contains an </a:t>
            </a:r>
            <a:r>
              <a:rPr lang="en-US" sz="2000" dirty="0" err="1">
                <a:latin typeface="Courier"/>
                <a:cs typeface="Courier"/>
              </a:rPr>
              <a:t>int</a:t>
            </a:r>
            <a:r>
              <a:rPr lang="en-US" sz="2400" b="0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8128" y="2896505"/>
            <a:ext cx="89279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name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28458" y="2876279"/>
            <a:ext cx="85657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value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40407" y="3776285"/>
            <a:ext cx="74191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type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415236" y="3337944"/>
            <a:ext cx="15584" cy="38855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945655" y="3370473"/>
            <a:ext cx="735801" cy="109830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9" idx="0"/>
          </p:cNvCxnSpPr>
          <p:nvPr/>
        </p:nvCxnSpPr>
        <p:spPr>
          <a:xfrm>
            <a:off x="4844716" y="2492258"/>
            <a:ext cx="12030" cy="3840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Left Brace 15"/>
          <p:cNvSpPr/>
          <p:nvPr/>
        </p:nvSpPr>
        <p:spPr>
          <a:xfrm rot="16200000">
            <a:off x="4769711" y="1420824"/>
            <a:ext cx="213882" cy="17007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78596" y="970361"/>
            <a:ext cx="89562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0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age = </a:t>
            </a: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readInt</a:t>
            </a: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000" dirty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"Enter your age: </a:t>
            </a:r>
            <a:r>
              <a:rPr lang="en-US" sz="3000" dirty="0" smtClean="0">
                <a:solidFill>
                  <a:srgbClr val="0027FF"/>
                </a:solidFill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34123" y="2291107"/>
            <a:ext cx="85657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value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3945655" y="2785301"/>
            <a:ext cx="2641467" cy="168348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32" idx="0"/>
          </p:cNvCxnSpPr>
          <p:nvPr/>
        </p:nvCxnSpPr>
        <p:spPr>
          <a:xfrm>
            <a:off x="5886554" y="1757106"/>
            <a:ext cx="875857" cy="53400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Left Brace 34"/>
          <p:cNvSpPr/>
          <p:nvPr/>
        </p:nvSpPr>
        <p:spPr>
          <a:xfrm rot="16200000">
            <a:off x="5640289" y="-1590606"/>
            <a:ext cx="230833" cy="626323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Left Brace 48"/>
          <p:cNvSpPr/>
          <p:nvPr/>
        </p:nvSpPr>
        <p:spPr>
          <a:xfrm rot="16200000">
            <a:off x="1219196" y="704841"/>
            <a:ext cx="213882" cy="170076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9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8" grpId="0" animBg="1"/>
      <p:bldP spid="9" grpId="0" animBg="1"/>
      <p:bldP spid="10" grpId="0" animBg="1"/>
      <p:bldP spid="16" grpId="0" animBg="1"/>
      <p:bldP spid="32" grpId="0" animBg="1"/>
      <p:bldP spid="32" grpId="1" animBg="1"/>
      <p:bldP spid="35" grpId="0" animBg="1"/>
      <p:bldP spid="35" grpId="1" animBg="1"/>
      <p:bldP spid="49" grpId="0" animBg="1"/>
      <p:bldP spid="49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What do you think this does?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37113" y="2977469"/>
            <a:ext cx="3647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 smtClean="0">
                <a:latin typeface="Courier"/>
                <a:cs typeface="Courier"/>
              </a:rPr>
              <a:t>println</a:t>
            </a:r>
            <a:r>
              <a:rPr lang="en-US" sz="3000" dirty="0" smtClean="0">
                <a:latin typeface="Courier"/>
                <a:cs typeface="Courier"/>
              </a:rPr>
              <a:t>(1 / 2);</a:t>
            </a:r>
            <a:endParaRPr lang="en-US" sz="3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2370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364998" y="1590605"/>
            <a:ext cx="6480771" cy="3739109"/>
          </a:xfrm>
          <a:prstGeom prst="round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AHHHHHHH!!!!!!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37113" y="2977469"/>
            <a:ext cx="3647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 smtClean="0">
                <a:latin typeface="Courier"/>
                <a:cs typeface="Courier"/>
              </a:rPr>
              <a:t>println</a:t>
            </a:r>
            <a:r>
              <a:rPr lang="en-US" sz="3000" dirty="0" smtClean="0">
                <a:latin typeface="Courier"/>
                <a:cs typeface="Courier"/>
              </a:rPr>
              <a:t>(1 / 2);</a:t>
            </a:r>
            <a:endParaRPr lang="en-US" sz="3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6178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Resulting Type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68133" y="1466044"/>
            <a:ext cx="6265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36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nt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+</a:t>
            </a:r>
            <a:r>
              <a:rPr lang="en-US" sz="3600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smtClean="0"/>
              <a:t>results in an  </a:t>
            </a:r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36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nt</a:t>
            </a:r>
            <a:endParaRPr lang="en-US" sz="36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6757" y="2715511"/>
            <a:ext cx="8587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3600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+ 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r>
              <a:rPr lang="en-US" sz="36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smtClean="0"/>
              <a:t>results </a:t>
            </a:r>
            <a:r>
              <a:rPr lang="en-US" sz="3600" dirty="0"/>
              <a:t>in </a:t>
            </a:r>
            <a:r>
              <a:rPr lang="en-US" sz="3600" dirty="0" smtClean="0"/>
              <a:t>a</a:t>
            </a:r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double</a:t>
            </a:r>
            <a:endParaRPr lang="en-US" sz="36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2736" y="4060637"/>
            <a:ext cx="7756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3600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nt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600" dirty="0" smtClean="0">
                <a:latin typeface="Courier" charset="0"/>
                <a:ea typeface="Courier" charset="0"/>
                <a:cs typeface="Courier" charset="0"/>
              </a:rPr>
              <a:t>+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double </a:t>
            </a:r>
            <a:r>
              <a:rPr lang="en-US" sz="3600" dirty="0"/>
              <a:t>results in a</a:t>
            </a:r>
            <a:r>
              <a:rPr lang="en-US" sz="3600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 double</a:t>
            </a:r>
            <a:endParaRPr lang="en-US" sz="3600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81308" y="5898995"/>
            <a:ext cx="6907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smtClean="0"/>
              <a:t>The general rule is: </a:t>
            </a:r>
            <a:r>
              <a:rPr lang="en-US" dirty="0" smtClean="0"/>
              <a:t>operations always return the most expressive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2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58" name="Text Box 2"/>
          <p:cNvSpPr txBox="1">
            <a:spLocks noChangeArrowheads="1"/>
          </p:cNvSpPr>
          <p:nvPr/>
        </p:nvSpPr>
        <p:spPr bwMode="auto">
          <a:xfrm>
            <a:off x="1050925" y="3886200"/>
            <a:ext cx="71786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latin typeface="Courier New" charset="0"/>
              </a:rPr>
              <a:t>9  /  5  *  c  +  32</a:t>
            </a:r>
          </a:p>
        </p:txBody>
      </p:sp>
      <p:sp>
        <p:nvSpPr>
          <p:cNvPr id="505860" name="Text Box 4"/>
          <p:cNvSpPr txBox="1">
            <a:spLocks noChangeArrowheads="1"/>
          </p:cNvSpPr>
          <p:nvPr/>
        </p:nvSpPr>
        <p:spPr bwMode="auto">
          <a:xfrm>
            <a:off x="457200" y="1189038"/>
            <a:ext cx="82296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400" b="0" dirty="0" smtClean="0"/>
              <a:t>Convert </a:t>
            </a:r>
            <a:r>
              <a:rPr lang="en-US" sz="2400" b="0" dirty="0"/>
              <a:t>100</a:t>
            </a:r>
            <a:r>
              <a:rPr lang="en-US" altLang="ja-JP" sz="2400" b="0" dirty="0">
                <a:cs typeface="ＭＳ Ｐゴシック" charset="0"/>
              </a:rPr>
              <a:t>˚ </a:t>
            </a:r>
            <a:r>
              <a:rPr lang="en-US" sz="2400" b="0" dirty="0"/>
              <a:t>Celsius temperature to its Fahrenheit equivalent:</a:t>
            </a:r>
          </a:p>
        </p:txBody>
      </p:sp>
      <p:sp>
        <p:nvSpPr>
          <p:cNvPr id="505861" name="Text Box 5"/>
          <p:cNvSpPr txBox="1">
            <a:spLocks noChangeArrowheads="1"/>
          </p:cNvSpPr>
          <p:nvPr/>
        </p:nvSpPr>
        <p:spPr bwMode="auto">
          <a:xfrm>
            <a:off x="1143000" y="2276475"/>
            <a:ext cx="7315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000">
                <a:latin typeface="Courier New" charset="0"/>
              </a:rPr>
              <a:t>double c = 100;</a:t>
            </a:r>
          </a:p>
          <a:p>
            <a:pPr algn="just">
              <a:lnSpc>
                <a:spcPct val="90000"/>
              </a:lnSpc>
            </a:pPr>
            <a:r>
              <a:rPr lang="en-US" sz="2000">
                <a:latin typeface="Courier New" charset="0"/>
              </a:rPr>
              <a:t>double f = 9 / 5 * c + 32;</a:t>
            </a:r>
          </a:p>
        </p:txBody>
      </p:sp>
      <p:sp>
        <p:nvSpPr>
          <p:cNvPr id="505863" name="Text Box 7"/>
          <p:cNvSpPr txBox="1">
            <a:spLocks noChangeArrowheads="1"/>
          </p:cNvSpPr>
          <p:nvPr/>
        </p:nvSpPr>
        <p:spPr bwMode="auto">
          <a:xfrm>
            <a:off x="457200" y="3403600"/>
            <a:ext cx="82296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400" b="0" dirty="0"/>
              <a:t>The computation consists of evaluating the following expression:</a:t>
            </a:r>
          </a:p>
        </p:txBody>
      </p:sp>
      <p:grpSp>
        <p:nvGrpSpPr>
          <p:cNvPr id="505864" name="Group 8"/>
          <p:cNvGrpSpPr>
            <a:grpSpLocks/>
          </p:cNvGrpSpPr>
          <p:nvPr/>
        </p:nvGrpSpPr>
        <p:grpSpPr bwMode="auto">
          <a:xfrm>
            <a:off x="304800" y="3810000"/>
            <a:ext cx="8534400" cy="3048000"/>
            <a:chOff x="192" y="2400"/>
            <a:chExt cx="5376" cy="1920"/>
          </a:xfrm>
          <a:solidFill>
            <a:srgbClr val="FFFFFF"/>
          </a:solidFill>
        </p:grpSpPr>
        <p:sp>
          <p:nvSpPr>
            <p:cNvPr id="505865" name="Rectangle 9"/>
            <p:cNvSpPr>
              <a:spLocks noChangeArrowheads="1"/>
            </p:cNvSpPr>
            <p:nvPr/>
          </p:nvSpPr>
          <p:spPr bwMode="auto">
            <a:xfrm>
              <a:off x="192" y="3953"/>
              <a:ext cx="4922" cy="36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5866" name="Rectangle 10"/>
            <p:cNvSpPr>
              <a:spLocks noChangeArrowheads="1"/>
            </p:cNvSpPr>
            <p:nvPr/>
          </p:nvSpPr>
          <p:spPr bwMode="auto">
            <a:xfrm>
              <a:off x="192" y="2400"/>
              <a:ext cx="5376" cy="36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05867" name="Group 11"/>
          <p:cNvGrpSpPr>
            <a:grpSpLocks/>
          </p:cNvGrpSpPr>
          <p:nvPr/>
        </p:nvGrpSpPr>
        <p:grpSpPr bwMode="auto">
          <a:xfrm>
            <a:off x="609600" y="3987800"/>
            <a:ext cx="2819400" cy="990600"/>
            <a:chOff x="384" y="2512"/>
            <a:chExt cx="1776" cy="624"/>
          </a:xfrm>
        </p:grpSpPr>
        <p:sp>
          <p:nvSpPr>
            <p:cNvPr id="505868" name="AutoShape 12"/>
            <p:cNvSpPr>
              <a:spLocks noChangeArrowheads="1"/>
            </p:cNvSpPr>
            <p:nvPr/>
          </p:nvSpPr>
          <p:spPr bwMode="auto">
            <a:xfrm>
              <a:off x="384" y="2512"/>
              <a:ext cx="1776" cy="624"/>
            </a:xfrm>
            <a:prstGeom prst="wedgeRectCallout">
              <a:avLst>
                <a:gd name="adj1" fmla="val 50620"/>
                <a:gd name="adj2" fmla="val 8125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/>
              <a:endParaRPr lang="en-US" sz="1600" b="0"/>
            </a:p>
          </p:txBody>
        </p:sp>
        <p:sp>
          <p:nvSpPr>
            <p:cNvPr id="505869" name="Text Box 13"/>
            <p:cNvSpPr txBox="1">
              <a:spLocks noChangeArrowheads="1"/>
            </p:cNvSpPr>
            <p:nvPr/>
          </p:nvSpPr>
          <p:spPr bwMode="auto">
            <a:xfrm>
              <a:off x="480" y="2530"/>
              <a:ext cx="1632" cy="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600" b="0"/>
                <a:t>The problem arises from the fact that both </a:t>
              </a:r>
              <a:r>
                <a:rPr lang="en-US">
                  <a:latin typeface="Courier New" charset="0"/>
                </a:rPr>
                <a:t>9</a:t>
              </a:r>
              <a:r>
                <a:rPr lang="en-US" sz="1600" b="0"/>
                <a:t> and </a:t>
              </a:r>
              <a:r>
                <a:rPr lang="en-US">
                  <a:latin typeface="Courier New" charset="0"/>
                </a:rPr>
                <a:t>5</a:t>
              </a:r>
              <a:r>
                <a:rPr lang="en-US" sz="1600" b="0"/>
                <a:t> are of type </a:t>
              </a:r>
              <a:r>
                <a:rPr lang="en-US">
                  <a:latin typeface="Courier New" charset="0"/>
                </a:rPr>
                <a:t>int</a:t>
              </a:r>
              <a:r>
                <a:rPr lang="en-US" sz="1600" b="0"/>
                <a:t>, which means that the result is also an </a:t>
              </a:r>
              <a:r>
                <a:rPr lang="en-US">
                  <a:latin typeface="Courier New" charset="0"/>
                </a:rPr>
                <a:t>int</a:t>
              </a:r>
              <a:r>
                <a:rPr lang="en-US" sz="1600" b="0"/>
                <a:t>.</a:t>
              </a:r>
            </a:p>
          </p:txBody>
        </p:sp>
      </p:grpSp>
      <p:sp>
        <p:nvSpPr>
          <p:cNvPr id="505870" name="Text Box 14"/>
          <p:cNvSpPr txBox="1">
            <a:spLocks noChangeArrowheads="1"/>
          </p:cNvSpPr>
          <p:nvPr/>
        </p:nvSpPr>
        <p:spPr bwMode="auto">
          <a:xfrm>
            <a:off x="1058863" y="6007100"/>
            <a:ext cx="71786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>
                <a:latin typeface="Courier New" charset="0"/>
              </a:rPr>
              <a:t>9  /  5  *  c  +  32</a:t>
            </a:r>
          </a:p>
        </p:txBody>
      </p:sp>
      <p:grpSp>
        <p:nvGrpSpPr>
          <p:cNvPr id="505871" name="Group 15"/>
          <p:cNvGrpSpPr>
            <a:grpSpLocks/>
          </p:cNvGrpSpPr>
          <p:nvPr/>
        </p:nvGrpSpPr>
        <p:grpSpPr bwMode="auto">
          <a:xfrm>
            <a:off x="3132138" y="3987800"/>
            <a:ext cx="3024187" cy="2032000"/>
            <a:chOff x="1973" y="2512"/>
            <a:chExt cx="1905" cy="1280"/>
          </a:xfrm>
        </p:grpSpPr>
        <p:grpSp>
          <p:nvGrpSpPr>
            <p:cNvPr id="505872" name="Group 16"/>
            <p:cNvGrpSpPr>
              <a:grpSpLocks/>
            </p:cNvGrpSpPr>
            <p:nvPr/>
          </p:nvGrpSpPr>
          <p:grpSpPr bwMode="auto">
            <a:xfrm>
              <a:off x="1973" y="3304"/>
              <a:ext cx="531" cy="470"/>
              <a:chOff x="1973" y="3256"/>
              <a:chExt cx="531" cy="470"/>
            </a:xfrm>
          </p:grpSpPr>
          <p:sp>
            <p:nvSpPr>
              <p:cNvPr id="505873" name="Line 17"/>
              <p:cNvSpPr>
                <a:spLocks noChangeShapeType="1"/>
              </p:cNvSpPr>
              <p:nvPr/>
            </p:nvSpPr>
            <p:spPr bwMode="auto">
              <a:xfrm flipV="1">
                <a:off x="1973" y="3467"/>
                <a:ext cx="267" cy="2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4" name="Line 18"/>
              <p:cNvSpPr>
                <a:spLocks noChangeShapeType="1"/>
              </p:cNvSpPr>
              <p:nvPr/>
            </p:nvSpPr>
            <p:spPr bwMode="auto">
              <a:xfrm>
                <a:off x="2240" y="3464"/>
                <a:ext cx="0" cy="2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5" name="Line 19"/>
              <p:cNvSpPr>
                <a:spLocks noChangeShapeType="1"/>
              </p:cNvSpPr>
              <p:nvPr/>
            </p:nvSpPr>
            <p:spPr bwMode="auto">
              <a:xfrm flipH="1" flipV="1">
                <a:off x="2237" y="3464"/>
                <a:ext cx="267" cy="2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6" name="Text Box 20"/>
              <p:cNvSpPr txBox="1">
                <a:spLocks noChangeArrowheads="1"/>
              </p:cNvSpPr>
              <p:nvPr/>
            </p:nvSpPr>
            <p:spPr bwMode="auto">
              <a:xfrm>
                <a:off x="2096" y="3256"/>
                <a:ext cx="288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</a:t>
                </a:r>
              </a:p>
            </p:txBody>
          </p:sp>
        </p:grpSp>
        <p:grpSp>
          <p:nvGrpSpPr>
            <p:cNvPr id="505877" name="Group 21"/>
            <p:cNvGrpSpPr>
              <a:grpSpLocks/>
            </p:cNvGrpSpPr>
            <p:nvPr/>
          </p:nvGrpSpPr>
          <p:grpSpPr bwMode="auto">
            <a:xfrm>
              <a:off x="2304" y="2848"/>
              <a:ext cx="889" cy="944"/>
              <a:chOff x="2304" y="2928"/>
              <a:chExt cx="889" cy="944"/>
            </a:xfrm>
          </p:grpSpPr>
          <p:sp>
            <p:nvSpPr>
              <p:cNvPr id="505878" name="Line 22"/>
              <p:cNvSpPr>
                <a:spLocks noChangeShapeType="1"/>
              </p:cNvSpPr>
              <p:nvPr/>
            </p:nvSpPr>
            <p:spPr bwMode="auto">
              <a:xfrm flipV="1">
                <a:off x="2880" y="3152"/>
                <a:ext cx="0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79" name="Line 23"/>
              <p:cNvSpPr>
                <a:spLocks noChangeShapeType="1"/>
              </p:cNvSpPr>
              <p:nvPr/>
            </p:nvSpPr>
            <p:spPr bwMode="auto">
              <a:xfrm flipH="1">
                <a:off x="2304" y="3152"/>
                <a:ext cx="576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0" name="Line 24"/>
              <p:cNvSpPr>
                <a:spLocks noChangeShapeType="1"/>
              </p:cNvSpPr>
              <p:nvPr/>
            </p:nvSpPr>
            <p:spPr bwMode="auto">
              <a:xfrm>
                <a:off x="2880" y="3152"/>
                <a:ext cx="313" cy="70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1" name="Text Box 25"/>
              <p:cNvSpPr txBox="1">
                <a:spLocks noChangeArrowheads="1"/>
              </p:cNvSpPr>
              <p:nvPr/>
            </p:nvSpPr>
            <p:spPr bwMode="auto">
              <a:xfrm>
                <a:off x="2659" y="2928"/>
                <a:ext cx="442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100</a:t>
                </a:r>
              </a:p>
            </p:txBody>
          </p:sp>
        </p:grpSp>
        <p:grpSp>
          <p:nvGrpSpPr>
            <p:cNvPr id="505882" name="Group 26"/>
            <p:cNvGrpSpPr>
              <a:grpSpLocks/>
            </p:cNvGrpSpPr>
            <p:nvPr/>
          </p:nvGrpSpPr>
          <p:grpSpPr bwMode="auto">
            <a:xfrm>
              <a:off x="3055" y="2512"/>
              <a:ext cx="823" cy="1272"/>
              <a:chOff x="3055" y="2592"/>
              <a:chExt cx="823" cy="1272"/>
            </a:xfrm>
          </p:grpSpPr>
          <p:sp>
            <p:nvSpPr>
              <p:cNvPr id="505883" name="Line 27"/>
              <p:cNvSpPr>
                <a:spLocks noChangeShapeType="1"/>
              </p:cNvSpPr>
              <p:nvPr/>
            </p:nvSpPr>
            <p:spPr bwMode="auto">
              <a:xfrm flipV="1">
                <a:off x="3504" y="2800"/>
                <a:ext cx="0" cy="10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4" name="Line 28"/>
              <p:cNvSpPr>
                <a:spLocks noChangeShapeType="1"/>
              </p:cNvSpPr>
              <p:nvPr/>
            </p:nvSpPr>
            <p:spPr bwMode="auto">
              <a:xfrm>
                <a:off x="3505" y="2797"/>
                <a:ext cx="373" cy="10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5" name="Line 29"/>
              <p:cNvSpPr>
                <a:spLocks noChangeShapeType="1"/>
              </p:cNvSpPr>
              <p:nvPr/>
            </p:nvSpPr>
            <p:spPr bwMode="auto">
              <a:xfrm flipH="1">
                <a:off x="3055" y="2797"/>
                <a:ext cx="450" cy="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886" name="Text Box 30"/>
              <p:cNvSpPr txBox="1">
                <a:spLocks noChangeArrowheads="1"/>
              </p:cNvSpPr>
              <p:nvPr/>
            </p:nvSpPr>
            <p:spPr bwMode="auto">
              <a:xfrm>
                <a:off x="3288" y="2592"/>
                <a:ext cx="442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200">
                    <a:latin typeface="Courier New" charset="0"/>
                  </a:rPr>
                  <a:t>132</a:t>
                </a:r>
              </a:p>
            </p:txBody>
          </p:sp>
        </p:grpSp>
      </p:grpSp>
      <p:sp>
        <p:nvSpPr>
          <p:cNvPr id="3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Pitfalls of Integer Division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325" y="1619925"/>
            <a:ext cx="1576613" cy="157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2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5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858" grpId="0"/>
      <p:bldP spid="505870" grpId="0" build="p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907" name="Group 3"/>
          <p:cNvGrpSpPr>
            <a:grpSpLocks/>
          </p:cNvGrpSpPr>
          <p:nvPr/>
        </p:nvGrpSpPr>
        <p:grpSpPr bwMode="auto">
          <a:xfrm>
            <a:off x="0" y="1143000"/>
            <a:ext cx="9144000" cy="5715000"/>
            <a:chOff x="0" y="720"/>
            <a:chExt cx="5760" cy="3600"/>
          </a:xfrm>
          <a:solidFill>
            <a:srgbClr val="FFFFFF"/>
          </a:solidFill>
        </p:grpSpPr>
        <p:sp>
          <p:nvSpPr>
            <p:cNvPr id="507908" name="Rectangle 4"/>
            <p:cNvSpPr>
              <a:spLocks noChangeArrowheads="1"/>
            </p:cNvSpPr>
            <p:nvPr/>
          </p:nvSpPr>
          <p:spPr bwMode="auto">
            <a:xfrm>
              <a:off x="0" y="720"/>
              <a:ext cx="5760" cy="36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09" name="Text Box 5"/>
            <p:cNvSpPr txBox="1">
              <a:spLocks noChangeArrowheads="1"/>
            </p:cNvSpPr>
            <p:nvPr/>
          </p:nvSpPr>
          <p:spPr bwMode="auto">
            <a:xfrm>
              <a:off x="288" y="749"/>
              <a:ext cx="5184" cy="47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90000"/>
                </a:lnSpc>
              </a:pPr>
              <a:r>
                <a:rPr lang="en-US" sz="2400" b="0"/>
                <a:t>You can fix this problem by converting the fraction to a </a:t>
              </a:r>
              <a:r>
                <a:rPr lang="en-US" sz="2000">
                  <a:latin typeface="Courier New" charset="0"/>
                </a:rPr>
                <a:t>double</a:t>
              </a:r>
              <a:r>
                <a:rPr lang="en-US" sz="2400" b="0"/>
                <a:t>, either by inserting decimal points or by using a type cast:</a:t>
              </a:r>
            </a:p>
          </p:txBody>
        </p:sp>
        <p:sp>
          <p:nvSpPr>
            <p:cNvPr id="507910" name="Text Box 6"/>
            <p:cNvSpPr txBox="1">
              <a:spLocks noChangeArrowheads="1"/>
            </p:cNvSpPr>
            <p:nvPr/>
          </p:nvSpPr>
          <p:spPr bwMode="auto">
            <a:xfrm>
              <a:off x="720" y="1354"/>
              <a:ext cx="4608" cy="41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90000"/>
                </a:lnSpc>
              </a:pPr>
              <a:r>
                <a:rPr lang="en-US" sz="2000" dirty="0">
                  <a:latin typeface="Courier New" charset="0"/>
                </a:rPr>
                <a:t>double c = 100;</a:t>
              </a:r>
            </a:p>
            <a:p>
              <a:pPr algn="just">
                <a:lnSpc>
                  <a:spcPct val="90000"/>
                </a:lnSpc>
              </a:pPr>
              <a:r>
                <a:rPr lang="en-US" sz="2000" dirty="0">
                  <a:latin typeface="Courier New" charset="0"/>
                </a:rPr>
                <a:t>double f = </a:t>
              </a:r>
              <a:r>
                <a:rPr lang="en-US" sz="2000" dirty="0" smtClean="0">
                  <a:latin typeface="Courier New" charset="0"/>
                </a:rPr>
                <a:t>9.0 </a:t>
              </a:r>
              <a:r>
                <a:rPr lang="en-US" sz="2000" dirty="0">
                  <a:latin typeface="Courier New" charset="0"/>
                </a:rPr>
                <a:t>/ 5 * c + 32;</a:t>
              </a:r>
            </a:p>
          </p:txBody>
        </p:sp>
      </p:grpSp>
      <p:grpSp>
        <p:nvGrpSpPr>
          <p:cNvPr id="507911" name="Group 7"/>
          <p:cNvGrpSpPr>
            <a:grpSpLocks/>
          </p:cNvGrpSpPr>
          <p:nvPr/>
        </p:nvGrpSpPr>
        <p:grpSpPr bwMode="auto">
          <a:xfrm>
            <a:off x="457200" y="3048000"/>
            <a:ext cx="8229600" cy="3540125"/>
            <a:chOff x="288" y="1920"/>
            <a:chExt cx="5184" cy="2230"/>
          </a:xfrm>
        </p:grpSpPr>
        <p:sp>
          <p:nvSpPr>
            <p:cNvPr id="507912" name="Text Box 8"/>
            <p:cNvSpPr txBox="1">
              <a:spLocks noChangeArrowheads="1"/>
            </p:cNvSpPr>
            <p:nvPr/>
          </p:nvSpPr>
          <p:spPr bwMode="auto">
            <a:xfrm>
              <a:off x="288" y="1920"/>
              <a:ext cx="5184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lnSpc>
                  <a:spcPct val="90000"/>
                </a:lnSpc>
              </a:pPr>
              <a:r>
                <a:rPr lang="en-US" sz="2400" b="0"/>
                <a:t>The computation now looks like this:</a:t>
              </a:r>
            </a:p>
          </p:txBody>
        </p:sp>
        <p:sp>
          <p:nvSpPr>
            <p:cNvPr id="507913" name="Line 9"/>
            <p:cNvSpPr>
              <a:spLocks noChangeShapeType="1"/>
            </p:cNvSpPr>
            <p:nvPr/>
          </p:nvSpPr>
          <p:spPr bwMode="auto">
            <a:xfrm flipV="1">
              <a:off x="2019" y="3211"/>
              <a:ext cx="567" cy="6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4" name="Line 10"/>
            <p:cNvSpPr>
              <a:spLocks noChangeShapeType="1"/>
            </p:cNvSpPr>
            <p:nvPr/>
          </p:nvSpPr>
          <p:spPr bwMode="auto">
            <a:xfrm>
              <a:off x="2586" y="3208"/>
              <a:ext cx="7" cy="6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5" name="Line 11"/>
            <p:cNvSpPr>
              <a:spLocks noChangeShapeType="1"/>
            </p:cNvSpPr>
            <p:nvPr/>
          </p:nvSpPr>
          <p:spPr bwMode="auto">
            <a:xfrm flipH="1" flipV="1">
              <a:off x="2583" y="3208"/>
              <a:ext cx="290" cy="6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6" name="Text Box 12"/>
            <p:cNvSpPr txBox="1">
              <a:spLocks noChangeArrowheads="1"/>
            </p:cNvSpPr>
            <p:nvPr/>
          </p:nvSpPr>
          <p:spPr bwMode="auto">
            <a:xfrm>
              <a:off x="2296" y="3000"/>
              <a:ext cx="576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1.8</a:t>
              </a:r>
            </a:p>
          </p:txBody>
        </p:sp>
        <p:sp>
          <p:nvSpPr>
            <p:cNvPr id="507917" name="Line 13"/>
            <p:cNvSpPr>
              <a:spLocks noChangeShapeType="1"/>
            </p:cNvSpPr>
            <p:nvPr/>
          </p:nvSpPr>
          <p:spPr bwMode="auto">
            <a:xfrm flipV="1">
              <a:off x="3225" y="2768"/>
              <a:ext cx="1" cy="11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8" name="Line 14"/>
            <p:cNvSpPr>
              <a:spLocks noChangeShapeType="1"/>
            </p:cNvSpPr>
            <p:nvPr/>
          </p:nvSpPr>
          <p:spPr bwMode="auto">
            <a:xfrm flipH="1">
              <a:off x="2768" y="2768"/>
              <a:ext cx="458" cy="2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19" name="Line 15"/>
            <p:cNvSpPr>
              <a:spLocks noChangeShapeType="1"/>
            </p:cNvSpPr>
            <p:nvPr/>
          </p:nvSpPr>
          <p:spPr bwMode="auto">
            <a:xfrm>
              <a:off x="3226" y="2768"/>
              <a:ext cx="291" cy="1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0" name="Text Box 16"/>
            <p:cNvSpPr txBox="1">
              <a:spLocks noChangeArrowheads="1"/>
            </p:cNvSpPr>
            <p:nvPr/>
          </p:nvSpPr>
          <p:spPr bwMode="auto">
            <a:xfrm>
              <a:off x="2880" y="2544"/>
              <a:ext cx="672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180.0</a:t>
              </a:r>
            </a:p>
          </p:txBody>
        </p:sp>
        <p:sp>
          <p:nvSpPr>
            <p:cNvPr id="507921" name="Line 17"/>
            <p:cNvSpPr>
              <a:spLocks noChangeShapeType="1"/>
            </p:cNvSpPr>
            <p:nvPr/>
          </p:nvSpPr>
          <p:spPr bwMode="auto">
            <a:xfrm flipV="1">
              <a:off x="3850" y="2416"/>
              <a:ext cx="0" cy="15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2" name="Line 18"/>
            <p:cNvSpPr>
              <a:spLocks noChangeShapeType="1"/>
            </p:cNvSpPr>
            <p:nvPr/>
          </p:nvSpPr>
          <p:spPr bwMode="auto">
            <a:xfrm>
              <a:off x="3851" y="2413"/>
              <a:ext cx="365" cy="15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3" name="Line 19"/>
            <p:cNvSpPr>
              <a:spLocks noChangeShapeType="1"/>
            </p:cNvSpPr>
            <p:nvPr/>
          </p:nvSpPr>
          <p:spPr bwMode="auto">
            <a:xfrm flipH="1">
              <a:off x="3467" y="2413"/>
              <a:ext cx="384" cy="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7924" name="Text Box 20"/>
            <p:cNvSpPr txBox="1">
              <a:spLocks noChangeArrowheads="1"/>
            </p:cNvSpPr>
            <p:nvPr/>
          </p:nvSpPr>
          <p:spPr bwMode="auto">
            <a:xfrm>
              <a:off x="3488" y="2192"/>
              <a:ext cx="720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>
                  <a:latin typeface="Courier New" charset="0"/>
                </a:rPr>
                <a:t>212.0</a:t>
              </a:r>
            </a:p>
          </p:txBody>
        </p:sp>
        <p:sp>
          <p:nvSpPr>
            <p:cNvPr id="507925" name="Text Box 21"/>
            <p:cNvSpPr txBox="1">
              <a:spLocks noChangeArrowheads="1"/>
            </p:cNvSpPr>
            <p:nvPr/>
          </p:nvSpPr>
          <p:spPr bwMode="auto">
            <a:xfrm>
              <a:off x="432" y="3896"/>
              <a:ext cx="4706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dirty="0">
                  <a:latin typeface="Courier New" charset="0"/>
                </a:rPr>
                <a:t> </a:t>
              </a:r>
              <a:r>
                <a:rPr lang="en-US" sz="2200" dirty="0" smtClean="0">
                  <a:latin typeface="Courier New" charset="0"/>
                </a:rPr>
                <a:t>           </a:t>
              </a:r>
              <a:r>
                <a:rPr lang="en-US" sz="2200" dirty="0">
                  <a:latin typeface="Courier New" charset="0"/>
                </a:rPr>
                <a:t>/  5  *  c  +  32</a:t>
              </a:r>
            </a:p>
          </p:txBody>
        </p:sp>
        <p:sp>
          <p:nvSpPr>
            <p:cNvPr id="507928" name="Text Box 24"/>
            <p:cNvSpPr txBox="1">
              <a:spLocks noChangeArrowheads="1"/>
            </p:cNvSpPr>
            <p:nvPr/>
          </p:nvSpPr>
          <p:spPr bwMode="auto">
            <a:xfrm>
              <a:off x="1688" y="3892"/>
              <a:ext cx="576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200" dirty="0">
                  <a:latin typeface="Courier New" charset="0"/>
                </a:rPr>
                <a:t>9.0</a:t>
              </a:r>
            </a:p>
          </p:txBody>
        </p:sp>
      </p:grpSp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Pitfalls of Integer Division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9436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7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Conditions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42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82711" y="2169738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&lt;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307383" y="2119442"/>
            <a:ext cx="258908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 smtClean="0"/>
              <a:t>Less Than</a:t>
            </a:r>
            <a:endParaRPr lang="en-US" sz="4000" b="0" dirty="0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82711" y="2826232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Courier New" charset="0"/>
              </a:rPr>
              <a:t>&gt;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307383" y="2775936"/>
            <a:ext cx="294353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 smtClean="0"/>
              <a:t>Greater Than</a:t>
            </a:r>
            <a:endParaRPr lang="en-US" sz="4000" b="0" dirty="0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392539" y="2169738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 smtClean="0">
                <a:latin typeface="Courier New" charset="0"/>
              </a:rPr>
              <a:t>==</a:t>
            </a:r>
            <a:endParaRPr lang="en-US" sz="4000" dirty="0">
              <a:latin typeface="Courier New" charset="0"/>
            </a:endParaRP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386794" y="2119442"/>
            <a:ext cx="332881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 smtClean="0"/>
              <a:t>Equal To</a:t>
            </a:r>
            <a:endParaRPr lang="en-US" sz="4000" b="0" dirty="0"/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413087" y="2826232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 smtClean="0">
                <a:latin typeface="Courier New" charset="0"/>
              </a:rPr>
              <a:t>&gt;=</a:t>
            </a:r>
            <a:endParaRPr lang="en-US" sz="4000" dirty="0">
              <a:latin typeface="Courier New" charset="0"/>
            </a:endParaRP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378854" y="2775936"/>
            <a:ext cx="347582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 smtClean="0"/>
              <a:t>More or Equal</a:t>
            </a:r>
            <a:endParaRPr lang="en-US" sz="4000" b="0" dirty="0"/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4392539" y="3495962"/>
            <a:ext cx="9863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000" dirty="0" smtClean="0">
                <a:latin typeface="Courier New" charset="0"/>
              </a:rPr>
              <a:t>&lt;=</a:t>
            </a:r>
            <a:endParaRPr lang="en-US" sz="4000" dirty="0">
              <a:latin typeface="Courier New" charset="0"/>
            </a:endParaRP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5386794" y="3445666"/>
            <a:ext cx="319488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 smtClean="0"/>
              <a:t>Less or Equal</a:t>
            </a:r>
            <a:endParaRPr lang="en-US" sz="4000" b="0" dirty="0"/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Conditions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8635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How Java works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70828" y="731375"/>
            <a:ext cx="6802344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ublic class </a:t>
            </a:r>
            <a:r>
              <a:rPr lang="en-US" dirty="0" err="1" smtClean="0">
                <a:latin typeface="Courier"/>
                <a:cs typeface="Courier"/>
              </a:rPr>
              <a:t>HappyDance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extends </a:t>
            </a:r>
            <a:r>
              <a:rPr lang="en-US" dirty="0" err="1" smtClean="0">
                <a:latin typeface="Courier"/>
                <a:cs typeface="Courier"/>
              </a:rPr>
              <a:t>SuperKarel</a:t>
            </a:r>
            <a:r>
              <a:rPr lang="en-US" b="1" dirty="0" smtClean="0">
                <a:latin typeface="Courier"/>
                <a:cs typeface="Courier"/>
              </a:rPr>
              <a:t> {</a:t>
            </a:r>
          </a:p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	public 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void </a:t>
            </a:r>
            <a:r>
              <a:rPr lang="en-US" dirty="0" smtClean="0">
                <a:latin typeface="Courier"/>
                <a:cs typeface="Courier"/>
              </a:rPr>
              <a:t>run</a:t>
            </a:r>
            <a:r>
              <a:rPr lang="en-US" b="1" dirty="0" smtClean="0">
                <a:latin typeface="Courier"/>
                <a:cs typeface="Courier"/>
              </a:rPr>
              <a:t>() </a:t>
            </a:r>
            <a:r>
              <a:rPr lang="en-US" b="1" dirty="0">
                <a:latin typeface="Courier"/>
                <a:cs typeface="Courier"/>
              </a:rPr>
              <a:t>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int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>
                <a:latin typeface="Courier"/>
                <a:cs typeface="Courier"/>
              </a:rPr>
              <a:t> = 0; </a:t>
            </a:r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>
                <a:latin typeface="Courier"/>
                <a:cs typeface="Courier"/>
              </a:rPr>
              <a:t> &lt; </a:t>
            </a:r>
            <a:r>
              <a:rPr lang="en-US" i="1" dirty="0">
                <a:latin typeface="Courier"/>
                <a:cs typeface="Courier"/>
              </a:rPr>
              <a:t>3</a:t>
            </a:r>
            <a:r>
              <a:rPr lang="en-US" dirty="0" smtClean="0">
                <a:latin typeface="Courier"/>
                <a:cs typeface="Courier"/>
              </a:rPr>
              <a:t>; </a:t>
            </a:r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>
                <a:latin typeface="Courier"/>
                <a:cs typeface="Courier"/>
              </a:rPr>
              <a:t>++)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>
                <a:solidFill>
                  <a:srgbClr val="9BBB59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9BBB59"/>
                </a:solidFill>
                <a:latin typeface="Courier"/>
                <a:cs typeface="Courier"/>
              </a:rPr>
              <a:t>		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dance();</a:t>
            </a:r>
            <a:endParaRPr lang="en-US" b="1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		}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	}</a:t>
            </a:r>
            <a:endParaRPr lang="en-US" dirty="0">
              <a:latin typeface="Courier"/>
              <a:cs typeface="Courier"/>
            </a:endParaRPr>
          </a:p>
          <a:p>
            <a:endParaRPr lang="en-US" b="1" dirty="0" smtClean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	private void </a:t>
            </a:r>
            <a:r>
              <a:rPr lang="en-US" dirty="0" smtClean="0">
                <a:latin typeface="Courier"/>
                <a:cs typeface="Courier"/>
              </a:rPr>
              <a:t>dance</a:t>
            </a:r>
            <a:r>
              <a:rPr lang="en-US" b="1" dirty="0" smtClean="0">
                <a:latin typeface="Courier"/>
                <a:cs typeface="Courier"/>
              </a:rPr>
              <a:t>() </a:t>
            </a:r>
            <a:r>
              <a:rPr lang="en-US" b="1" dirty="0">
                <a:latin typeface="Courier"/>
                <a:cs typeface="Courier"/>
              </a:rPr>
              <a:t>{</a:t>
            </a:r>
          </a:p>
          <a:p>
            <a:r>
              <a:rPr lang="en-US" dirty="0">
                <a:latin typeface="Courier"/>
                <a:cs typeface="Courier"/>
              </a:rPr>
              <a:t>		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int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>
                <a:latin typeface="Courier"/>
                <a:cs typeface="Courier"/>
              </a:rPr>
              <a:t> = 0; </a:t>
            </a:r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>
                <a:latin typeface="Courier"/>
                <a:cs typeface="Courier"/>
              </a:rPr>
              <a:t> &lt; </a:t>
            </a:r>
            <a:r>
              <a:rPr lang="en-US" i="1" dirty="0" smtClean="0">
                <a:latin typeface="Courier"/>
                <a:cs typeface="Courier"/>
              </a:rPr>
              <a:t>4</a:t>
            </a:r>
            <a:r>
              <a:rPr lang="en-US" dirty="0" smtClean="0">
                <a:latin typeface="Courier"/>
                <a:cs typeface="Courier"/>
              </a:rPr>
              <a:t>; </a:t>
            </a:r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>
                <a:latin typeface="Courier"/>
                <a:cs typeface="Courier"/>
              </a:rPr>
              <a:t>++) {</a:t>
            </a:r>
          </a:p>
          <a:p>
            <a:r>
              <a:rPr lang="en-US" dirty="0" smtClean="0">
                <a:latin typeface="Courier"/>
                <a:cs typeface="Courier"/>
              </a:rPr>
              <a:t>			 </a:t>
            </a:r>
            <a:r>
              <a:rPr lang="en-US" dirty="0" err="1" smtClean="0">
                <a:latin typeface="Courier"/>
                <a:cs typeface="Courier"/>
              </a:rPr>
              <a:t>git</a:t>
            </a:r>
            <a:r>
              <a:rPr lang="en-US" dirty="0" smtClean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		 </a:t>
            </a:r>
            <a:r>
              <a:rPr lang="en-US" dirty="0" err="1" smtClean="0">
                <a:latin typeface="Courier"/>
                <a:cs typeface="Courier"/>
              </a:rPr>
              <a:t>solaDon</a:t>
            </a:r>
            <a:r>
              <a:rPr lang="en-US" dirty="0" smtClean="0">
                <a:latin typeface="Courier"/>
                <a:cs typeface="Courier"/>
              </a:rPr>
              <a:t>();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	}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smtClean="0">
                <a:latin typeface="Courier"/>
                <a:cs typeface="Courier"/>
              </a:rPr>
              <a:t>}</a:t>
            </a:r>
            <a:endParaRPr lang="en-US" b="1" dirty="0" smtClean="0">
              <a:latin typeface="Courier"/>
              <a:cs typeface="Courier"/>
            </a:endParaRPr>
          </a:p>
          <a:p>
            <a:endParaRPr lang="en-US" b="1" dirty="0" smtClean="0">
              <a:latin typeface="Courier"/>
              <a:cs typeface="Courier"/>
            </a:endParaRPr>
          </a:p>
          <a:p>
            <a:r>
              <a:rPr lang="en-US" b="1" dirty="0" smtClean="0">
                <a:solidFill>
                  <a:srgbClr val="660066"/>
                </a:solidFill>
                <a:latin typeface="Courier"/>
                <a:cs typeface="Courier"/>
              </a:rPr>
              <a:t>	private 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void </a:t>
            </a:r>
            <a:r>
              <a:rPr lang="en-US" dirty="0" err="1">
                <a:latin typeface="Courier"/>
                <a:cs typeface="Courier"/>
              </a:rPr>
              <a:t>solaDon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	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	</a:t>
            </a:r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 smtClean="0">
                <a:latin typeface="Courier"/>
                <a:cs typeface="Courier"/>
              </a:rPr>
              <a:t>git</a:t>
            </a:r>
            <a:r>
              <a:rPr lang="en-US" b="1" dirty="0" smtClean="0">
                <a:latin typeface="Courier"/>
                <a:cs typeface="Courier"/>
              </a:rPr>
              <a:t>() </a:t>
            </a:r>
            <a:r>
              <a:rPr lang="en-US" b="1" dirty="0">
                <a:latin typeface="Courier"/>
                <a:cs typeface="Courier"/>
              </a:rPr>
              <a:t>{</a:t>
            </a:r>
          </a:p>
          <a:p>
            <a:r>
              <a:rPr lang="en-US" dirty="0">
                <a:latin typeface="Courier"/>
                <a:cs typeface="Courier"/>
              </a:rPr>
              <a:t>		</a:t>
            </a:r>
            <a:r>
              <a:rPr lang="en-US" dirty="0" smtClean="0">
                <a:latin typeface="Courier"/>
                <a:cs typeface="Courier"/>
              </a:rPr>
              <a:t>move();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3305" y="4367010"/>
            <a:ext cx="2133600" cy="21380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3305" y="4367010"/>
            <a:ext cx="2129155" cy="2138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8860" y="4367010"/>
            <a:ext cx="2138064" cy="21380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8850" y="4367010"/>
            <a:ext cx="2138064" cy="213806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7750" y="4367010"/>
            <a:ext cx="2133600" cy="2138064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5523" y="4391981"/>
            <a:ext cx="2129155" cy="2138064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9968" y="4391981"/>
            <a:ext cx="2138064" cy="2138064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9958" y="4376154"/>
            <a:ext cx="2138064" cy="2138064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7750" y="4376154"/>
            <a:ext cx="2133600" cy="2138064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6640" y="4391981"/>
            <a:ext cx="2129155" cy="2138064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1085" y="4391981"/>
            <a:ext cx="2138064" cy="2138064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1075" y="4376154"/>
            <a:ext cx="2138064" cy="2138064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8867" y="4376154"/>
            <a:ext cx="2133600" cy="2138064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45" y="5682989"/>
            <a:ext cx="1131535" cy="113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95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"/>
          <p:cNvSpPr>
            <a:spLocks noChangeArrowheads="1"/>
          </p:cNvSpPr>
          <p:nvPr/>
        </p:nvSpPr>
        <p:spPr bwMode="auto">
          <a:xfrm>
            <a:off x="401444" y="1109544"/>
            <a:ext cx="8501924" cy="391163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2533" name="Text Box 7"/>
          <p:cNvSpPr txBox="1">
            <a:spLocks noChangeArrowheads="1"/>
          </p:cNvSpPr>
          <p:nvPr/>
        </p:nvSpPr>
        <p:spPr bwMode="auto">
          <a:xfrm>
            <a:off x="533398" y="1219200"/>
            <a:ext cx="8610602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</a:t>
            </a:r>
            <a:r>
              <a:rPr lang="en-US" sz="2000" b="1" dirty="0" smtClean="0">
                <a:solidFill>
                  <a:srgbClr val="7030A0"/>
                </a:solidFill>
                <a:latin typeface="Courier New" pitchFamily="1" charset="0"/>
              </a:rPr>
              <a:t>ublic class</a:t>
            </a:r>
            <a:r>
              <a:rPr lang="en-US" sz="2000" dirty="0" smtClean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 smtClean="0">
                <a:latin typeface="Courier New" pitchFamily="1" charset="0"/>
              </a:rPr>
              <a:t>FaveNumFive</a:t>
            </a:r>
            <a:r>
              <a:rPr lang="en-US" sz="2000" dirty="0" smtClean="0">
                <a:latin typeface="Courier New" pitchFamily="1" charset="0"/>
              </a:rPr>
              <a:t> </a:t>
            </a:r>
            <a:r>
              <a:rPr lang="en-US" sz="2000" b="1" dirty="0" smtClean="0">
                <a:solidFill>
                  <a:srgbClr val="7030A0"/>
                </a:solidFill>
                <a:latin typeface="Courier New" pitchFamily="1" charset="0"/>
              </a:rPr>
              <a:t>extends</a:t>
            </a:r>
            <a:r>
              <a:rPr lang="en-US" sz="2000" dirty="0" smtClean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 err="1">
                <a:latin typeface="Courier New" pitchFamily="1" charset="0"/>
              </a:rPr>
              <a:t>ConsoleProgram</a:t>
            </a:r>
            <a:r>
              <a:rPr lang="en-US" sz="2000" dirty="0">
                <a:latin typeface="Courier New" pitchFamily="1" charset="0"/>
              </a:rPr>
              <a:t>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public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b="1" dirty="0">
                <a:solidFill>
                  <a:srgbClr val="7030A0"/>
                </a:solidFill>
                <a:latin typeface="Courier New" pitchFamily="1" charset="0"/>
              </a:rPr>
              <a:t>void</a:t>
            </a:r>
            <a:r>
              <a:rPr lang="en-US" sz="2000" dirty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run() {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      </a:t>
            </a:r>
            <a:r>
              <a:rPr lang="en-US" sz="2000" dirty="0" err="1" smtClean="0">
                <a:latin typeface="Courier New" pitchFamily="1" charset="0"/>
              </a:rPr>
              <a:t>println</a:t>
            </a:r>
            <a:r>
              <a:rPr lang="en-US" sz="2000" dirty="0" smtClean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"My </a:t>
            </a:r>
            <a:r>
              <a:rPr lang="en-US" sz="2000" dirty="0" smtClean="0">
                <a:solidFill>
                  <a:srgbClr val="0027FF"/>
                </a:solidFill>
                <a:latin typeface="Courier New" pitchFamily="1" charset="0"/>
              </a:rPr>
              <a:t>favorite number is 5."</a:t>
            </a:r>
            <a:r>
              <a:rPr lang="en-US" sz="2000" dirty="0" smtClean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dirty="0" smtClean="0">
                <a:latin typeface="Courier New" pitchFamily="1" charset="0"/>
              </a:rPr>
              <a:t>      </a:t>
            </a:r>
            <a:r>
              <a:rPr lang="en-US" sz="2000" b="1" dirty="0" err="1" smtClean="0">
                <a:solidFill>
                  <a:srgbClr val="7030A0"/>
                </a:solidFill>
                <a:latin typeface="Courier New" pitchFamily="1" charset="0"/>
              </a:rPr>
              <a:t>int</a:t>
            </a:r>
            <a:r>
              <a:rPr lang="en-US" sz="2000" dirty="0" smtClean="0">
                <a:solidFill>
                  <a:srgbClr val="7030A0"/>
                </a:solidFill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n</a:t>
            </a:r>
            <a:r>
              <a:rPr lang="en-US" sz="2000" dirty="0" smtClean="0">
                <a:latin typeface="Courier New" pitchFamily="1" charset="0"/>
              </a:rPr>
              <a:t> </a:t>
            </a:r>
            <a:r>
              <a:rPr lang="en-US" sz="2000" dirty="0">
                <a:latin typeface="Courier New" pitchFamily="1" charset="0"/>
              </a:rPr>
              <a:t>= </a:t>
            </a:r>
            <a:r>
              <a:rPr lang="en-US" sz="2000" dirty="0" err="1" smtClean="0">
                <a:latin typeface="Courier New" pitchFamily="1" charset="0"/>
              </a:rPr>
              <a:t>readInt</a:t>
            </a:r>
            <a:r>
              <a:rPr lang="en-US" sz="2000" dirty="0" smtClean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"Guess </a:t>
            </a:r>
            <a:r>
              <a:rPr lang="en-US" sz="2000" dirty="0" smtClean="0">
                <a:solidFill>
                  <a:srgbClr val="0027FF"/>
                </a:solidFill>
                <a:latin typeface="Courier New" pitchFamily="1" charset="0"/>
              </a:rPr>
              <a:t>my favorite number: 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</a:t>
            </a:r>
            <a:r>
              <a:rPr lang="en-US" sz="2000" dirty="0">
                <a:latin typeface="Courier New" pitchFamily="1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000" b="1" dirty="0" smtClean="0">
                <a:solidFill>
                  <a:srgbClr val="7030A0"/>
                </a:solidFill>
                <a:latin typeface="Courier New" pitchFamily="1" charset="0"/>
              </a:rPr>
              <a:t>	</a:t>
            </a:r>
            <a:r>
              <a:rPr lang="en-US" sz="2000" b="1" dirty="0" smtClean="0">
                <a:solidFill>
                  <a:srgbClr val="7030A0"/>
                </a:solidFill>
                <a:latin typeface="Courier New" pitchFamily="1" charset="0"/>
              </a:rPr>
              <a:t>	if</a:t>
            </a:r>
            <a:r>
              <a:rPr lang="en-US" sz="2000" dirty="0" smtClean="0">
                <a:latin typeface="Courier New" pitchFamily="1" charset="0"/>
              </a:rPr>
              <a:t> (n != 5) {</a:t>
            </a:r>
          </a:p>
          <a:p>
            <a:pPr>
              <a:lnSpc>
                <a:spcPct val="110000"/>
              </a:lnSpc>
            </a:pPr>
            <a:r>
              <a:rPr lang="en-US" sz="2000" dirty="0" smtClean="0">
                <a:latin typeface="Courier New" pitchFamily="1" charset="0"/>
              </a:rPr>
              <a:t>	      </a:t>
            </a:r>
            <a:r>
              <a:rPr lang="en-US" sz="2000" dirty="0" err="1" smtClean="0">
                <a:latin typeface="Courier New" pitchFamily="1" charset="0"/>
              </a:rPr>
              <a:t>println</a:t>
            </a:r>
            <a:r>
              <a:rPr lang="en-US" sz="2000" dirty="0" smtClean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</a:t>
            </a:r>
            <a:r>
              <a:rPr lang="en-US" sz="2000" dirty="0" smtClean="0">
                <a:solidFill>
                  <a:srgbClr val="0027FF"/>
                </a:solidFill>
                <a:latin typeface="Courier New" pitchFamily="1" charset="0"/>
              </a:rPr>
              <a:t>Dude I just said it was 5.");</a:t>
            </a:r>
          </a:p>
          <a:p>
            <a:pPr>
              <a:lnSpc>
                <a:spcPct val="110000"/>
              </a:lnSpc>
            </a:pPr>
            <a:r>
              <a:rPr lang="en-US" sz="2000" dirty="0" smtClean="0">
                <a:solidFill>
                  <a:srgbClr val="0027FF"/>
                </a:solidFill>
                <a:latin typeface="Courier New" pitchFamily="1" charset="0"/>
              </a:rPr>
              <a:t>		</a:t>
            </a:r>
            <a:r>
              <a:rPr lang="en-US" sz="2000" dirty="0" smtClean="0">
                <a:latin typeface="Courier New" pitchFamily="1" charset="0"/>
              </a:rPr>
              <a:t>}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	</a:t>
            </a:r>
            <a:r>
              <a:rPr lang="en-US" sz="2000" dirty="0" smtClean="0">
                <a:latin typeface="Courier New" pitchFamily="1" charset="0"/>
              </a:rPr>
              <a:t>	</a:t>
            </a:r>
            <a:r>
              <a:rPr lang="en-US" sz="2000" dirty="0" err="1" smtClean="0">
                <a:latin typeface="Courier New" pitchFamily="1" charset="0"/>
              </a:rPr>
              <a:t>println</a:t>
            </a:r>
            <a:r>
              <a:rPr lang="en-US" sz="2000" dirty="0" smtClean="0">
                <a:latin typeface="Courier New" pitchFamily="1" charset="0"/>
              </a:rPr>
              <a:t>(</a:t>
            </a:r>
            <a:r>
              <a:rPr lang="en-US" sz="2000" dirty="0">
                <a:solidFill>
                  <a:srgbClr val="0027FF"/>
                </a:solidFill>
                <a:latin typeface="Courier New" pitchFamily="1" charset="0"/>
              </a:rPr>
              <a:t>"</a:t>
            </a:r>
            <a:r>
              <a:rPr lang="en-US" sz="2000" dirty="0" smtClean="0">
                <a:solidFill>
                  <a:srgbClr val="0027FF"/>
                </a:solidFill>
                <a:latin typeface="Courier New" pitchFamily="1" charset="0"/>
              </a:rPr>
              <a:t>Time’s up!");</a:t>
            </a:r>
            <a:endParaRPr lang="en-US" sz="2000" dirty="0">
              <a:latin typeface="Courier New" pitchFamily="1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latin typeface="Courier New" pitchFamily="1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Courier New" pitchFamily="1" charset="0"/>
            </a:endParaRPr>
          </a:p>
        </p:txBody>
      </p:sp>
      <p:grpSp>
        <p:nvGrpSpPr>
          <p:cNvPr id="22535" name="Group 9"/>
          <p:cNvGrpSpPr>
            <a:grpSpLocks/>
          </p:cNvGrpSpPr>
          <p:nvPr/>
        </p:nvGrpSpPr>
        <p:grpSpPr bwMode="auto">
          <a:xfrm>
            <a:off x="7353300" y="3924300"/>
            <a:ext cx="1028700" cy="723900"/>
            <a:chOff x="3096" y="2472"/>
            <a:chExt cx="648" cy="456"/>
          </a:xfrm>
        </p:grpSpPr>
        <p:sp>
          <p:nvSpPr>
            <p:cNvPr id="22563" name="Rectangle 10"/>
            <p:cNvSpPr>
              <a:spLocks noChangeArrowheads="1"/>
            </p:cNvSpPr>
            <p:nvPr/>
          </p:nvSpPr>
          <p:spPr bwMode="auto">
            <a:xfrm>
              <a:off x="3120" y="2688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/>
            </a:p>
          </p:txBody>
        </p:sp>
        <p:sp>
          <p:nvSpPr>
            <p:cNvPr id="22564" name="Text Box 11"/>
            <p:cNvSpPr txBox="1">
              <a:spLocks noChangeArrowheads="1"/>
            </p:cNvSpPr>
            <p:nvPr/>
          </p:nvSpPr>
          <p:spPr bwMode="auto">
            <a:xfrm>
              <a:off x="3096" y="2472"/>
              <a:ext cx="384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2000" dirty="0" smtClean="0">
                  <a:latin typeface="Courier New" pitchFamily="1" charset="0"/>
                </a:rPr>
                <a:t>n</a:t>
              </a:r>
              <a:endParaRPr lang="en-US" sz="2000" dirty="0">
                <a:latin typeface="Courier New" pitchFamily="1" charset="0"/>
              </a:endParaRPr>
            </a:p>
          </p:txBody>
        </p:sp>
      </p:grpSp>
      <p:sp>
        <p:nvSpPr>
          <p:cNvPr id="491540" name="Rectangle 20"/>
          <p:cNvSpPr>
            <a:spLocks noChangeArrowheads="1"/>
          </p:cNvSpPr>
          <p:nvPr/>
        </p:nvSpPr>
        <p:spPr bwMode="auto">
          <a:xfrm>
            <a:off x="2117558" y="2643793"/>
            <a:ext cx="946484" cy="323929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533400" y="1219200"/>
            <a:ext cx="7848601" cy="3429000"/>
            <a:chOff x="432" y="864"/>
            <a:chExt cx="4944" cy="2160"/>
          </a:xfrm>
        </p:grpSpPr>
        <p:sp>
          <p:nvSpPr>
            <p:cNvPr id="22553" name="Text Box 31"/>
            <p:cNvSpPr txBox="1">
              <a:spLocks noChangeArrowheads="1"/>
            </p:cNvSpPr>
            <p:nvPr/>
          </p:nvSpPr>
          <p:spPr bwMode="auto">
            <a:xfrm>
              <a:off x="432" y="864"/>
              <a:ext cx="4944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0000"/>
                </a:lnSpc>
              </a:pPr>
              <a:endParaRPr lang="en-US" sz="2000" dirty="0">
                <a:latin typeface="Courier New" pitchFamily="1" charset="0"/>
              </a:endParaRPr>
            </a:p>
          </p:txBody>
        </p:sp>
        <p:sp>
          <p:nvSpPr>
            <p:cNvPr id="22554" name="Rectangle 32"/>
            <p:cNvSpPr>
              <a:spLocks noChangeArrowheads="1"/>
            </p:cNvSpPr>
            <p:nvPr/>
          </p:nvSpPr>
          <p:spPr bwMode="auto">
            <a:xfrm>
              <a:off x="4752" y="2784"/>
              <a:ext cx="624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lnSpc>
                  <a:spcPct val="85000"/>
                </a:lnSpc>
              </a:pPr>
              <a:endParaRPr lang="en-US" dirty="0"/>
            </a:p>
          </p:txBody>
        </p:sp>
      </p:grpSp>
      <p:sp>
        <p:nvSpPr>
          <p:cNvPr id="4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Favorite Number 5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0" name="Text Box 33"/>
          <p:cNvSpPr txBox="1">
            <a:spLocks noChangeArrowheads="1"/>
          </p:cNvSpPr>
          <p:nvPr/>
        </p:nvSpPr>
        <p:spPr bwMode="auto">
          <a:xfrm>
            <a:off x="7353301" y="3924300"/>
            <a:ext cx="6096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</a:pPr>
            <a:endParaRPr lang="en-US" sz="2000" dirty="0">
              <a:latin typeface="Courier New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49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4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054415" y="2216115"/>
            <a:ext cx="303080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 smtClean="0"/>
              <a:t>Condition</a:t>
            </a:r>
            <a:endParaRPr lang="en-US" sz="4000" b="0" dirty="0"/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Conditions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53745" y="1831394"/>
            <a:ext cx="29546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rgbClr val="672263"/>
                </a:solidFill>
                <a:latin typeface="Courier"/>
                <a:cs typeface="Courier"/>
              </a:rPr>
              <a:t>if</a:t>
            </a:r>
            <a:r>
              <a:rPr lang="en-US" sz="3000" dirty="0" smtClean="0">
                <a:latin typeface="Courier"/>
                <a:cs typeface="Courier"/>
              </a:rPr>
              <a:t>(x</a:t>
            </a:r>
            <a:r>
              <a:rPr lang="en-US" sz="3000" dirty="0" smtClean="0">
                <a:latin typeface="Courier"/>
                <a:cs typeface="Courier"/>
              </a:rPr>
              <a:t> == y) {</a:t>
            </a:r>
          </a:p>
          <a:p>
            <a:r>
              <a:rPr lang="en-US" sz="3000" dirty="0" smtClean="0">
                <a:latin typeface="Courier"/>
                <a:cs typeface="Courier"/>
              </a:rPr>
              <a:t>	...</a:t>
            </a:r>
          </a:p>
          <a:p>
            <a:r>
              <a:rPr lang="en-US" sz="3000" dirty="0">
                <a:latin typeface="Courier"/>
                <a:cs typeface="Courier"/>
              </a:rPr>
              <a:t>}</a:t>
            </a:r>
            <a:endParaRPr lang="en-US" sz="3000" dirty="0">
              <a:latin typeface="Courier"/>
              <a:cs typeface="Courier"/>
            </a:endParaRPr>
          </a:p>
        </p:txBody>
      </p:sp>
      <p:sp>
        <p:nvSpPr>
          <p:cNvPr id="17" name="Text Box 11"/>
          <p:cNvSpPr txBox="1">
            <a:spLocks noChangeArrowheads="1"/>
          </p:cNvSpPr>
          <p:nvPr/>
        </p:nvSpPr>
        <p:spPr bwMode="auto">
          <a:xfrm>
            <a:off x="5054415" y="4771824"/>
            <a:ext cx="303080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0" dirty="0" smtClean="0"/>
              <a:t>Assignment</a:t>
            </a:r>
            <a:endParaRPr lang="en-US" sz="4000" b="0" dirty="0"/>
          </a:p>
        </p:txBody>
      </p:sp>
      <p:sp>
        <p:nvSpPr>
          <p:cNvPr id="18" name="TextBox 17"/>
          <p:cNvSpPr txBox="1"/>
          <p:nvPr/>
        </p:nvSpPr>
        <p:spPr>
          <a:xfrm>
            <a:off x="1353745" y="4771824"/>
            <a:ext cx="15696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smtClean="0">
                <a:latin typeface="Courier"/>
                <a:cs typeface="Courier"/>
              </a:rPr>
              <a:t>x = y;</a:t>
            </a:r>
            <a:endParaRPr lang="en-US" sz="3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7462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9667"/>
            <a:ext cx="9144000" cy="6138333"/>
          </a:xfrm>
          <a:prstGeom prst="rect">
            <a:avLst/>
          </a:prstGeom>
          <a:solidFill>
            <a:srgbClr val="8AD8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102078"/>
            <a:ext cx="9144000" cy="60986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7153" y="1129335"/>
            <a:ext cx="7655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How do I write a console program?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What are variables and how do I use them?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latin typeface="Chalkboard"/>
                <a:cs typeface="Chalkboard"/>
              </a:rPr>
              <a:t>How do I get user input in a console program?</a:t>
            </a:r>
            <a:endParaRPr lang="en-US" sz="2400" dirty="0" smtClean="0">
              <a:latin typeface="Chalkboard"/>
              <a:cs typeface="Chalkboar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4" b="9800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711" y="3292137"/>
            <a:ext cx="1746823" cy="189318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Today’s Goals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5211" y="979379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  <a:endParaRPr lang="en-US" sz="4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5211" y="1279056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  <a:endParaRPr lang="en-US" sz="4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5211" y="1621778"/>
            <a:ext cx="962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✓</a:t>
            </a:r>
            <a:endParaRPr lang="en-US" sz="40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6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Website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2578100"/>
            <a:ext cx="7607300" cy="16891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rot="16200000">
            <a:off x="6838119" y="4555957"/>
            <a:ext cx="949569" cy="870867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91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Sandcastles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534" y="4535707"/>
            <a:ext cx="3449055" cy="21269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68461" y="1138692"/>
            <a:ext cx="44276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Hello World</a:t>
            </a:r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r>
              <a:rPr lang="en-US" sz="3200" dirty="0" smtClean="0"/>
              <a:t>Moon Weight</a:t>
            </a:r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 smtClean="0"/>
          </a:p>
          <a:p>
            <a:r>
              <a:rPr lang="en-US" sz="3200" dirty="0" smtClean="0"/>
              <a:t>Random Numbers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7534" y="1089100"/>
            <a:ext cx="3449055" cy="13574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7534" y="2951342"/>
            <a:ext cx="3449055" cy="120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3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More Fun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8461" y="1138692"/>
            <a:ext cx="44276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Favorite Number</a:t>
            </a:r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r>
              <a:rPr lang="en-US" sz="3200" dirty="0" smtClean="0"/>
              <a:t>Medicine Counterfeiting</a:t>
            </a:r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r>
              <a:rPr lang="en-US" sz="3200" dirty="0" smtClean="0"/>
              <a:t>Some Sum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96082" y="3428730"/>
            <a:ext cx="3939372" cy="309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7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The Most Fun</a:t>
            </a:r>
            <a:endParaRPr lang="en-US" sz="4000" b="1" i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9448" y="4341429"/>
            <a:ext cx="5625104" cy="14117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77472" y="1530431"/>
            <a:ext cx="4427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Game of </a:t>
            </a:r>
            <a:r>
              <a:rPr lang="en-US" sz="3200" dirty="0" err="1" smtClean="0"/>
              <a:t>Nimm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00" y="2309429"/>
            <a:ext cx="43942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8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92711" y="213360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effectLst/>
              </a:rPr>
              <a:t>The End.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3402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7868" y="-1"/>
            <a:ext cx="17198969" cy="715498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607956" y="1004711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effectLst/>
              </a:rPr>
              <a:t>The End?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7917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How Java works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68969" y="1247273"/>
            <a:ext cx="8229600" cy="986922"/>
          </a:xfrm>
        </p:spPr>
        <p:txBody>
          <a:bodyPr>
            <a:normAutofit fontScale="92500"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 smtClean="0"/>
              <a:t>Java: I treat </a:t>
            </a:r>
            <a:r>
              <a:rPr lang="en-US" b="1" dirty="0" smtClean="0">
                <a:solidFill>
                  <a:srgbClr val="672263"/>
                </a:solidFill>
                <a:latin typeface="Courier" charset="0"/>
                <a:ea typeface="Courier" charset="0"/>
                <a:cs typeface="Courier" charset="0"/>
              </a:rPr>
              <a:t>semicolons</a:t>
            </a:r>
            <a:r>
              <a:rPr lang="en-US" dirty="0" smtClean="0"/>
              <a:t> as something I need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to execute: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6640" y="4383064"/>
            <a:ext cx="2151408" cy="21559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09535" y="2389901"/>
            <a:ext cx="2345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latin typeface="Courier"/>
                <a:cs typeface="Courier"/>
              </a:rPr>
              <a:t>turnLeft</a:t>
            </a:r>
            <a:r>
              <a:rPr lang="en-US" dirty="0" smtClean="0">
                <a:latin typeface="Courier"/>
                <a:cs typeface="Courier"/>
              </a:rPr>
              <a:t>();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68969" y="3571927"/>
            <a:ext cx="8229600" cy="643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 typeface="Arial"/>
              <a:buNone/>
            </a:pPr>
            <a:r>
              <a:rPr lang="en-US" dirty="0" smtClean="0"/>
              <a:t>Java: I treat curly braces as 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blocks of code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3540183" y="2421985"/>
            <a:ext cx="208548" cy="33724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83088" y="4418717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int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>
                <a:latin typeface="Courier"/>
                <a:cs typeface="Courier"/>
              </a:rPr>
              <a:t> = 0; </a:t>
            </a:r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>
                <a:latin typeface="Courier"/>
                <a:cs typeface="Courier"/>
              </a:rPr>
              <a:t> &lt; </a:t>
            </a:r>
            <a:r>
              <a:rPr lang="en-US" i="1" dirty="0">
                <a:latin typeface="Courier"/>
                <a:cs typeface="Courier"/>
              </a:rPr>
              <a:t>4</a:t>
            </a:r>
            <a:r>
              <a:rPr lang="en-US" dirty="0">
                <a:latin typeface="Courier"/>
                <a:cs typeface="Courier"/>
              </a:rPr>
              <a:t>; </a:t>
            </a:r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>
                <a:latin typeface="Courier"/>
                <a:cs typeface="Courier"/>
              </a:rPr>
              <a:t>++)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git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solaDon</a:t>
            </a:r>
            <a:r>
              <a:rPr lang="en-US" dirty="0">
                <a:latin typeface="Courier"/>
                <a:cs typeface="Courier"/>
              </a:rPr>
              <a:t>();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2109535" y="4726550"/>
            <a:ext cx="1403685" cy="672493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5" y="5682989"/>
            <a:ext cx="1131535" cy="113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7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2" grpId="0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6640" y="4383064"/>
            <a:ext cx="2151408" cy="2155910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How Java works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68969" y="1210176"/>
            <a:ext cx="8510337" cy="986922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 smtClean="0"/>
              <a:t>Java: I treat method definitions as</a:t>
            </a:r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dirty="0"/>
              <a:t>	</a:t>
            </a:r>
            <a:r>
              <a:rPr lang="en-US" b="1" dirty="0" smtClean="0">
                <a:solidFill>
                  <a:srgbClr val="672263"/>
                </a:solidFill>
                <a:latin typeface="Courier New" charset="0"/>
                <a:ea typeface="Courier New" charset="0"/>
                <a:cs typeface="Courier New" charset="0"/>
              </a:rPr>
              <a:t>blocks of code</a:t>
            </a:r>
            <a:r>
              <a:rPr lang="en-US" dirty="0">
                <a:solidFill>
                  <a:srgbClr val="672263"/>
                </a:solidFill>
              </a:rPr>
              <a:t> </a:t>
            </a:r>
            <a:r>
              <a:rPr lang="en-US" dirty="0" smtClean="0"/>
              <a:t>that might be run later.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68969" y="3239385"/>
            <a:ext cx="8229600" cy="11328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 typeface="Arial"/>
              <a:buNone/>
            </a:pPr>
            <a:r>
              <a:rPr lang="en-US" dirty="0" smtClean="0"/>
              <a:t>Java: I only run methods when they are called as commands, using </a:t>
            </a:r>
            <a:r>
              <a:rPr lang="en-US" b="1" dirty="0" smtClean="0">
                <a:solidFill>
                  <a:srgbClr val="672263"/>
                </a:solidFill>
                <a:latin typeface="Courier" charset="0"/>
                <a:ea typeface="Courier" charset="0"/>
                <a:cs typeface="Courier" charset="0"/>
              </a:rPr>
              <a:t>semicolons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2" name="Rectangle 1"/>
          <p:cNvSpPr/>
          <p:nvPr/>
        </p:nvSpPr>
        <p:spPr>
          <a:xfrm>
            <a:off x="1583088" y="4418717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for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int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>
                <a:latin typeface="Courier"/>
                <a:cs typeface="Courier"/>
              </a:rPr>
              <a:t> = 0; </a:t>
            </a:r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>
                <a:latin typeface="Courier"/>
                <a:cs typeface="Courier"/>
              </a:rPr>
              <a:t> &lt; </a:t>
            </a:r>
            <a:r>
              <a:rPr lang="en-US" i="1" dirty="0">
                <a:latin typeface="Courier"/>
                <a:cs typeface="Courier"/>
              </a:rPr>
              <a:t>4</a:t>
            </a:r>
            <a:r>
              <a:rPr lang="en-US" dirty="0">
                <a:latin typeface="Courier"/>
                <a:cs typeface="Courier"/>
              </a:rPr>
              <a:t>; </a:t>
            </a:r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>
                <a:latin typeface="Courier"/>
                <a:cs typeface="Courier"/>
              </a:rPr>
              <a:t>++)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git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 smtClean="0">
                <a:latin typeface="Courier"/>
                <a:cs typeface="Courier"/>
              </a:rPr>
              <a:t>solaDon</a:t>
            </a:r>
            <a:r>
              <a:rPr lang="en-US" dirty="0">
                <a:latin typeface="Courier"/>
                <a:cs typeface="Courier"/>
              </a:rPr>
              <a:t>();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2826350" y="4726550"/>
            <a:ext cx="173524" cy="294629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83088" y="2269848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>
                <a:latin typeface="Courier"/>
                <a:cs typeface="Courier"/>
              </a:rPr>
              <a:t>solaDon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50568" y="2384682"/>
            <a:ext cx="3328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 smtClean="0">
                <a:solidFill>
                  <a:srgbClr val="FF0000"/>
                </a:solidFill>
              </a:rPr>
              <a:t>Just a definition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50568" y="4338361"/>
            <a:ext cx="3328738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3200" dirty="0" smtClean="0">
                <a:solidFill>
                  <a:srgbClr val="FF0000"/>
                </a:solidFill>
              </a:rPr>
              <a:t>The method </a:t>
            </a:r>
            <a:r>
              <a:rPr lang="en-US" sz="32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sz="32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() </a:t>
            </a:r>
            <a:r>
              <a:rPr lang="en-US" sz="3200" dirty="0" smtClean="0">
                <a:solidFill>
                  <a:srgbClr val="FF0000"/>
                </a:solidFill>
              </a:rPr>
              <a:t>is executed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601836" y="2856710"/>
            <a:ext cx="256673" cy="290024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4746090" y="2327030"/>
            <a:ext cx="256673" cy="290024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5" y="5682989"/>
            <a:ext cx="1131535" cy="113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5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2" grpId="0"/>
      <p:bldP spid="11" grpId="0" animBg="1"/>
      <p:bldP spid="15" grpId="0"/>
      <p:bldP spid="17" grpId="0" animBg="1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How Java works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2069919"/>
            <a:ext cx="8229600" cy="986922"/>
          </a:xfrm>
        </p:spPr>
        <p:txBody>
          <a:bodyPr>
            <a:normAutofit fontScale="92500"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 smtClean="0"/>
              <a:t>Java: I hate it when you mix </a:t>
            </a:r>
            <a:r>
              <a:rPr lang="en-US" b="1" dirty="0" smtClean="0">
                <a:solidFill>
                  <a:srgbClr val="672263"/>
                </a:solidFill>
                <a:latin typeface="Courier" charset="0"/>
                <a:ea typeface="Courier" charset="0"/>
                <a:cs typeface="Courier" charset="0"/>
              </a:rPr>
              <a:t>semicolons</a:t>
            </a:r>
            <a:r>
              <a:rPr lang="en-US" dirty="0" smtClean="0"/>
              <a:t> and </a:t>
            </a:r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dirty="0"/>
              <a:t>	</a:t>
            </a:r>
            <a:r>
              <a:rPr lang="en-US" b="1" dirty="0" smtClean="0">
                <a:solidFill>
                  <a:srgbClr val="672263"/>
                </a:solidFill>
                <a:latin typeface="Courier New" charset="0"/>
                <a:ea typeface="Courier New" charset="0"/>
                <a:cs typeface="Courier New" charset="0"/>
              </a:rPr>
              <a:t>curly braces</a:t>
            </a:r>
            <a:r>
              <a:rPr lang="en-US" dirty="0">
                <a:solidFill>
                  <a:srgbClr val="672263"/>
                </a:solidFill>
              </a:rPr>
              <a:t> </a:t>
            </a:r>
            <a:r>
              <a:rPr lang="en-US" dirty="0" smtClean="0"/>
              <a:t>together.</a:t>
            </a: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4927868" y="3307169"/>
            <a:ext cx="141439" cy="25417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844843" y="3218369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Courier"/>
                <a:cs typeface="Courier"/>
              </a:rPr>
              <a:t>private void </a:t>
            </a:r>
            <a:r>
              <a:rPr lang="en-US" dirty="0" err="1" smtClean="0">
                <a:latin typeface="Courier"/>
                <a:cs typeface="Courier"/>
              </a:rPr>
              <a:t>solaDon</a:t>
            </a:r>
            <a:r>
              <a:rPr lang="en-US" b="1" dirty="0" smtClean="0">
                <a:latin typeface="Courier"/>
                <a:cs typeface="Courier"/>
              </a:rPr>
              <a:t>(); </a:t>
            </a:r>
            <a:r>
              <a:rPr lang="en-US" b="1" dirty="0">
                <a:latin typeface="Courier"/>
                <a:cs typeface="Courier"/>
              </a:rPr>
              <a:t>{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turnLeft</a:t>
            </a:r>
            <a:r>
              <a:rPr lang="en-US" dirty="0">
                <a:latin typeface="Courier"/>
                <a:cs typeface="Courier"/>
              </a:rPr>
              <a:t>();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844843" y="3818926"/>
            <a:ext cx="256673" cy="290024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5213686" y="3289246"/>
            <a:ext cx="256673" cy="290024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57200" y="4263966"/>
            <a:ext cx="80516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75" lvl="1"/>
            <a:r>
              <a:rPr lang="en-US" sz="3200" dirty="0" smtClean="0">
                <a:solidFill>
                  <a:srgbClr val="FF0000"/>
                </a:solidFill>
              </a:rPr>
              <a:t>Java: I thought it was a method definition, but </a:t>
            </a:r>
          </a:p>
          <a:p>
            <a:pPr marL="15875" lvl="1"/>
            <a:r>
              <a:rPr lang="en-US" sz="3200" dirty="0">
                <a:solidFill>
                  <a:srgbClr val="FF0000"/>
                </a:solidFill>
              </a:rPr>
              <a:t>	</a:t>
            </a:r>
            <a:r>
              <a:rPr lang="en-US" sz="3200" dirty="0" smtClean="0">
                <a:solidFill>
                  <a:srgbClr val="FF0000"/>
                </a:solidFill>
              </a:rPr>
              <a:t>	why are you commanding me?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6843" y="6036922"/>
            <a:ext cx="797085" cy="79708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7581" y="6036921"/>
            <a:ext cx="797085" cy="79708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4666" y="6036920"/>
            <a:ext cx="797085" cy="79708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5" y="5682989"/>
            <a:ext cx="1131535" cy="113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7610</TotalTime>
  <Words>1469</Words>
  <Application>Microsoft Macintosh PowerPoint</Application>
  <PresentationFormat>On-screen Show (4:3)</PresentationFormat>
  <Paragraphs>557</Paragraphs>
  <Slides>68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81" baseType="lpstr">
      <vt:lpstr>Calibri</vt:lpstr>
      <vt:lpstr>Century Gothic</vt:lpstr>
      <vt:lpstr>Chalkboard</vt:lpstr>
      <vt:lpstr>Comic Sans MS</vt:lpstr>
      <vt:lpstr>Courier</vt:lpstr>
      <vt:lpstr>Courier New</vt:lpstr>
      <vt:lpstr>Mangal</vt:lpstr>
      <vt:lpstr>ＭＳ Ｐゴシック</vt:lpstr>
      <vt:lpstr>SignPainter HouseScript</vt:lpstr>
      <vt:lpstr>Times New Roman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Lisa Yan</cp:lastModifiedBy>
  <cp:revision>138</cp:revision>
  <cp:lastPrinted>2017-07-03T22:52:25Z</cp:lastPrinted>
  <dcterms:created xsi:type="dcterms:W3CDTF">2014-06-13T10:00:48Z</dcterms:created>
  <dcterms:modified xsi:type="dcterms:W3CDTF">2017-07-04T04:24:41Z</dcterms:modified>
</cp:coreProperties>
</file>